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2"/>
  </p:notesMasterIdLst>
  <p:handoutMasterIdLst>
    <p:handoutMasterId r:id="rId23"/>
  </p:handoutMasterIdLst>
  <p:sldIdLst>
    <p:sldId id="299" r:id="rId5"/>
    <p:sldId id="291" r:id="rId6"/>
    <p:sldId id="295" r:id="rId7"/>
    <p:sldId id="294" r:id="rId8"/>
    <p:sldId id="296" r:id="rId9"/>
    <p:sldId id="297" r:id="rId10"/>
    <p:sldId id="310" r:id="rId11"/>
    <p:sldId id="301" r:id="rId12"/>
    <p:sldId id="302" r:id="rId13"/>
    <p:sldId id="303" r:id="rId14"/>
    <p:sldId id="298" r:id="rId15"/>
    <p:sldId id="308" r:id="rId16"/>
    <p:sldId id="306" r:id="rId17"/>
    <p:sldId id="305" r:id="rId18"/>
    <p:sldId id="309" r:id="rId19"/>
    <p:sldId id="300" r:id="rId20"/>
    <p:sldId id="293" r:id="rId21"/>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287"/>
    <a:srgbClr val="113F6F"/>
    <a:srgbClr val="00ACB6"/>
    <a:srgbClr val="013D61"/>
    <a:srgbClr val="F3703A"/>
    <a:srgbClr val="515083"/>
    <a:srgbClr val="2F305C"/>
    <a:srgbClr val="3C4798"/>
    <a:srgbClr val="E68637"/>
    <a:srgbClr val="E98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39" autoAdjust="0"/>
  </p:normalViewPr>
  <p:slideViewPr>
    <p:cSldViewPr snapToGrid="0">
      <p:cViewPr varScale="1">
        <p:scale>
          <a:sx n="112" d="100"/>
          <a:sy n="112" d="100"/>
        </p:scale>
        <p:origin x="492"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EEC06-4D1E-450D-AF3B-422ACE080CA0}" type="doc">
      <dgm:prSet loTypeId="urn:microsoft.com/office/officeart/2005/8/layout/matrix3" loCatId="matrix" qsTypeId="urn:microsoft.com/office/officeart/2005/8/quickstyle/simple4" qsCatId="simple" csTypeId="urn:microsoft.com/office/officeart/2005/8/colors/accent3_2" csCatId="accent3" phldr="1"/>
      <dgm:spPr/>
      <dgm:t>
        <a:bodyPr/>
        <a:lstStyle/>
        <a:p>
          <a:endParaRPr lang="en-US"/>
        </a:p>
      </dgm:t>
    </dgm:pt>
    <dgm:pt modelId="{9CFB9883-17CA-430A-AEE4-90F52FC7A704}">
      <dgm:prSet/>
      <dgm:spPr/>
      <dgm:t>
        <a:bodyPr/>
        <a:lstStyle/>
        <a:p>
          <a:r>
            <a:rPr lang="en-US" dirty="0"/>
            <a:t>Tipo di </a:t>
          </a:r>
          <a:r>
            <a:rPr lang="en-US" dirty="0" err="1"/>
            <a:t>procedura</a:t>
          </a:r>
          <a:endParaRPr lang="en-US" dirty="0"/>
        </a:p>
      </dgm:t>
    </dgm:pt>
    <dgm:pt modelId="{0C300266-2AFC-44EF-8FE0-22C51FA706FD}" type="parTrans" cxnId="{B9F4BFAE-823D-46F2-85CB-03CF110A289F}">
      <dgm:prSet/>
      <dgm:spPr/>
      <dgm:t>
        <a:bodyPr/>
        <a:lstStyle/>
        <a:p>
          <a:endParaRPr lang="en-US"/>
        </a:p>
      </dgm:t>
    </dgm:pt>
    <dgm:pt modelId="{5A50CB40-E632-43E4-8EC4-E82132EEF69A}" type="sibTrans" cxnId="{B9F4BFAE-823D-46F2-85CB-03CF110A289F}">
      <dgm:prSet/>
      <dgm:spPr/>
      <dgm:t>
        <a:bodyPr/>
        <a:lstStyle/>
        <a:p>
          <a:endParaRPr lang="en-US"/>
        </a:p>
      </dgm:t>
    </dgm:pt>
    <dgm:pt modelId="{86914926-E4D3-4BE2-B130-5D71F3F6AD2B}">
      <dgm:prSet/>
      <dgm:spPr/>
      <dgm:t>
        <a:bodyPr/>
        <a:lstStyle/>
        <a:p>
          <a:r>
            <a:rPr lang="en-US" dirty="0" err="1"/>
            <a:t>Presenza</a:t>
          </a:r>
          <a:r>
            <a:rPr lang="en-US" dirty="0"/>
            <a:t> di </a:t>
          </a:r>
          <a:r>
            <a:rPr lang="en-US" dirty="0" err="1"/>
            <a:t>ernia</a:t>
          </a:r>
          <a:r>
            <a:rPr lang="en-US" dirty="0"/>
            <a:t> </a:t>
          </a:r>
          <a:r>
            <a:rPr lang="en-US" dirty="0" err="1"/>
            <a:t>iatale</a:t>
          </a:r>
          <a:endParaRPr lang="en-US" dirty="0"/>
        </a:p>
      </dgm:t>
    </dgm:pt>
    <dgm:pt modelId="{C0047ECB-F97C-458A-8702-10DDC1DED573}" type="parTrans" cxnId="{EB821685-5598-4408-8627-AB3CA628C268}">
      <dgm:prSet/>
      <dgm:spPr/>
      <dgm:t>
        <a:bodyPr/>
        <a:lstStyle/>
        <a:p>
          <a:endParaRPr lang="en-US"/>
        </a:p>
      </dgm:t>
    </dgm:pt>
    <dgm:pt modelId="{AA3EE344-8861-45D1-8385-0CDD37D2F6A8}" type="sibTrans" cxnId="{EB821685-5598-4408-8627-AB3CA628C268}">
      <dgm:prSet/>
      <dgm:spPr/>
      <dgm:t>
        <a:bodyPr/>
        <a:lstStyle/>
        <a:p>
          <a:endParaRPr lang="en-US"/>
        </a:p>
      </dgm:t>
    </dgm:pt>
    <dgm:pt modelId="{B3A8CB8D-56F3-4A7D-A208-C92CECF39081}">
      <dgm:prSet/>
      <dgm:spPr/>
      <dgm:t>
        <a:bodyPr/>
        <a:lstStyle/>
        <a:p>
          <a:r>
            <a:rPr lang="en-US" dirty="0" err="1"/>
            <a:t>Tecnica</a:t>
          </a:r>
          <a:r>
            <a:rPr lang="en-US" dirty="0"/>
            <a:t> </a:t>
          </a:r>
          <a:r>
            <a:rPr lang="en-US" dirty="0" err="1"/>
            <a:t>chirurgica</a:t>
          </a:r>
          <a:endParaRPr lang="en-US" dirty="0"/>
        </a:p>
      </dgm:t>
    </dgm:pt>
    <dgm:pt modelId="{30C6705D-381B-474C-8C04-61E3958D5ABE}" type="parTrans" cxnId="{3E233310-DB1F-42E9-8060-B47DF4C12D99}">
      <dgm:prSet/>
      <dgm:spPr/>
      <dgm:t>
        <a:bodyPr/>
        <a:lstStyle/>
        <a:p>
          <a:endParaRPr lang="en-US"/>
        </a:p>
      </dgm:t>
    </dgm:pt>
    <dgm:pt modelId="{6D643C33-26B3-4343-B901-EEB61B65B6F3}" type="sibTrans" cxnId="{3E233310-DB1F-42E9-8060-B47DF4C12D99}">
      <dgm:prSet/>
      <dgm:spPr/>
      <dgm:t>
        <a:bodyPr/>
        <a:lstStyle/>
        <a:p>
          <a:endParaRPr lang="en-US"/>
        </a:p>
      </dgm:t>
    </dgm:pt>
    <dgm:pt modelId="{57AA5206-1BB3-48CA-B092-F8CA2BC60EE2}">
      <dgm:prSet/>
      <dgm:spPr/>
      <dgm:t>
        <a:bodyPr/>
        <a:lstStyle/>
        <a:p>
          <a:r>
            <a:rPr lang="en-US" dirty="0" err="1"/>
            <a:t>Aderenza</a:t>
          </a:r>
          <a:r>
            <a:rPr lang="en-US" dirty="0"/>
            <a:t> post-</a:t>
          </a:r>
          <a:r>
            <a:rPr lang="en-US" dirty="0" err="1"/>
            <a:t>operatoria</a:t>
          </a:r>
          <a:r>
            <a:rPr lang="en-US" dirty="0"/>
            <a:t> a </a:t>
          </a:r>
          <a:r>
            <a:rPr lang="en-US" dirty="0" err="1"/>
            <a:t>dieta</a:t>
          </a:r>
          <a:r>
            <a:rPr lang="en-US" dirty="0"/>
            <a:t> e follow-up</a:t>
          </a:r>
        </a:p>
      </dgm:t>
    </dgm:pt>
    <dgm:pt modelId="{AAA2A294-DAC2-48EE-AC19-3A1E37337F64}" type="parTrans" cxnId="{F7781655-C0B8-4B2E-A4EB-56DE07C3C2FD}">
      <dgm:prSet/>
      <dgm:spPr/>
      <dgm:t>
        <a:bodyPr/>
        <a:lstStyle/>
        <a:p>
          <a:endParaRPr lang="en-US"/>
        </a:p>
      </dgm:t>
    </dgm:pt>
    <dgm:pt modelId="{F45A37CA-57AB-49D4-965A-8513289E4368}" type="sibTrans" cxnId="{F7781655-C0B8-4B2E-A4EB-56DE07C3C2FD}">
      <dgm:prSet/>
      <dgm:spPr/>
      <dgm:t>
        <a:bodyPr/>
        <a:lstStyle/>
        <a:p>
          <a:endParaRPr lang="en-US"/>
        </a:p>
      </dgm:t>
    </dgm:pt>
    <dgm:pt modelId="{A1F6DC74-F03A-4BEF-835D-2AA2E4374B7C}" type="pres">
      <dgm:prSet presAssocID="{003EEC06-4D1E-450D-AF3B-422ACE080CA0}" presName="matrix" presStyleCnt="0">
        <dgm:presLayoutVars>
          <dgm:chMax val="1"/>
          <dgm:dir/>
          <dgm:resizeHandles val="exact"/>
        </dgm:presLayoutVars>
      </dgm:prSet>
      <dgm:spPr/>
    </dgm:pt>
    <dgm:pt modelId="{3DB019F5-CAF0-4237-9C2D-6BFACC80636D}" type="pres">
      <dgm:prSet presAssocID="{003EEC06-4D1E-450D-AF3B-422ACE080CA0}" presName="diamond" presStyleLbl="bgShp" presStyleIdx="0" presStyleCnt="1"/>
      <dgm:spPr/>
    </dgm:pt>
    <dgm:pt modelId="{9DADAC86-E08B-4968-B56E-66BDC993F0DA}" type="pres">
      <dgm:prSet presAssocID="{003EEC06-4D1E-450D-AF3B-422ACE080CA0}" presName="quad1" presStyleLbl="node1" presStyleIdx="0" presStyleCnt="4" custLinFactX="11108" custLinFactNeighborX="100000" custLinFactNeighborY="1745">
        <dgm:presLayoutVars>
          <dgm:chMax val="0"/>
          <dgm:chPref val="0"/>
          <dgm:bulletEnabled val="1"/>
        </dgm:presLayoutVars>
      </dgm:prSet>
      <dgm:spPr/>
    </dgm:pt>
    <dgm:pt modelId="{B63A2FD4-826C-4224-AAD2-B4D4C293A971}" type="pres">
      <dgm:prSet presAssocID="{003EEC06-4D1E-450D-AF3B-422ACE080CA0}" presName="quad2" presStyleLbl="node1" presStyleIdx="1" presStyleCnt="4" custLinFactX="-3545" custLinFactNeighborX="-100000" custLinFactNeighborY="581">
        <dgm:presLayoutVars>
          <dgm:chMax val="0"/>
          <dgm:chPref val="0"/>
          <dgm:bulletEnabled val="1"/>
        </dgm:presLayoutVars>
      </dgm:prSet>
      <dgm:spPr/>
    </dgm:pt>
    <dgm:pt modelId="{6B0F9C09-9B89-493C-B06D-431581F2A601}" type="pres">
      <dgm:prSet presAssocID="{003EEC06-4D1E-450D-AF3B-422ACE080CA0}" presName="quad3" presStyleLbl="node1" presStyleIdx="2" presStyleCnt="4">
        <dgm:presLayoutVars>
          <dgm:chMax val="0"/>
          <dgm:chPref val="0"/>
          <dgm:bulletEnabled val="1"/>
        </dgm:presLayoutVars>
      </dgm:prSet>
      <dgm:spPr/>
    </dgm:pt>
    <dgm:pt modelId="{27E6EB10-94E8-4C31-BEE8-26A0438338A7}" type="pres">
      <dgm:prSet presAssocID="{003EEC06-4D1E-450D-AF3B-422ACE080CA0}" presName="quad4" presStyleLbl="node1" presStyleIdx="3" presStyleCnt="4">
        <dgm:presLayoutVars>
          <dgm:chMax val="0"/>
          <dgm:chPref val="0"/>
          <dgm:bulletEnabled val="1"/>
        </dgm:presLayoutVars>
      </dgm:prSet>
      <dgm:spPr/>
    </dgm:pt>
  </dgm:ptLst>
  <dgm:cxnLst>
    <dgm:cxn modelId="{B1026309-3E7C-4E0D-BDEC-909116268E57}" type="presOf" srcId="{003EEC06-4D1E-450D-AF3B-422ACE080CA0}" destId="{A1F6DC74-F03A-4BEF-835D-2AA2E4374B7C}" srcOrd="0" destOrd="0" presId="urn:microsoft.com/office/officeart/2005/8/layout/matrix3"/>
    <dgm:cxn modelId="{3E233310-DB1F-42E9-8060-B47DF4C12D99}" srcId="{003EEC06-4D1E-450D-AF3B-422ACE080CA0}" destId="{B3A8CB8D-56F3-4A7D-A208-C92CECF39081}" srcOrd="2" destOrd="0" parTransId="{30C6705D-381B-474C-8C04-61E3958D5ABE}" sibTransId="{6D643C33-26B3-4343-B901-EEB61B65B6F3}"/>
    <dgm:cxn modelId="{525CF23F-283C-4BBC-A484-4C0DC3089D11}" type="presOf" srcId="{B3A8CB8D-56F3-4A7D-A208-C92CECF39081}" destId="{6B0F9C09-9B89-493C-B06D-431581F2A601}" srcOrd="0" destOrd="0" presId="urn:microsoft.com/office/officeart/2005/8/layout/matrix3"/>
    <dgm:cxn modelId="{3F46125F-92A9-4AB0-9545-D0B032D0D887}" type="presOf" srcId="{9CFB9883-17CA-430A-AEE4-90F52FC7A704}" destId="{9DADAC86-E08B-4968-B56E-66BDC993F0DA}" srcOrd="0" destOrd="0" presId="urn:microsoft.com/office/officeart/2005/8/layout/matrix3"/>
    <dgm:cxn modelId="{F7781655-C0B8-4B2E-A4EB-56DE07C3C2FD}" srcId="{003EEC06-4D1E-450D-AF3B-422ACE080CA0}" destId="{57AA5206-1BB3-48CA-B092-F8CA2BC60EE2}" srcOrd="3" destOrd="0" parTransId="{AAA2A294-DAC2-48EE-AC19-3A1E37337F64}" sibTransId="{F45A37CA-57AB-49D4-965A-8513289E4368}"/>
    <dgm:cxn modelId="{D5DF5678-5FDE-4967-ABF4-2BB072EE3D16}" type="presOf" srcId="{86914926-E4D3-4BE2-B130-5D71F3F6AD2B}" destId="{B63A2FD4-826C-4224-AAD2-B4D4C293A971}" srcOrd="0" destOrd="0" presId="urn:microsoft.com/office/officeart/2005/8/layout/matrix3"/>
    <dgm:cxn modelId="{EB821685-5598-4408-8627-AB3CA628C268}" srcId="{003EEC06-4D1E-450D-AF3B-422ACE080CA0}" destId="{86914926-E4D3-4BE2-B130-5D71F3F6AD2B}" srcOrd="1" destOrd="0" parTransId="{C0047ECB-F97C-458A-8702-10DDC1DED573}" sibTransId="{AA3EE344-8861-45D1-8385-0CDD37D2F6A8}"/>
    <dgm:cxn modelId="{B9F4BFAE-823D-46F2-85CB-03CF110A289F}" srcId="{003EEC06-4D1E-450D-AF3B-422ACE080CA0}" destId="{9CFB9883-17CA-430A-AEE4-90F52FC7A704}" srcOrd="0" destOrd="0" parTransId="{0C300266-2AFC-44EF-8FE0-22C51FA706FD}" sibTransId="{5A50CB40-E632-43E4-8EC4-E82132EEF69A}"/>
    <dgm:cxn modelId="{0B951AC6-11D8-4673-8310-B84504BB8463}" type="presOf" srcId="{57AA5206-1BB3-48CA-B092-F8CA2BC60EE2}" destId="{27E6EB10-94E8-4C31-BEE8-26A0438338A7}" srcOrd="0" destOrd="0" presId="urn:microsoft.com/office/officeart/2005/8/layout/matrix3"/>
    <dgm:cxn modelId="{56872F2E-234B-4399-908B-374C99F0A94D}" type="presParOf" srcId="{A1F6DC74-F03A-4BEF-835D-2AA2E4374B7C}" destId="{3DB019F5-CAF0-4237-9C2D-6BFACC80636D}" srcOrd="0" destOrd="0" presId="urn:microsoft.com/office/officeart/2005/8/layout/matrix3"/>
    <dgm:cxn modelId="{0965F369-6BD3-47D1-8116-8113F7A5C68D}" type="presParOf" srcId="{A1F6DC74-F03A-4BEF-835D-2AA2E4374B7C}" destId="{9DADAC86-E08B-4968-B56E-66BDC993F0DA}" srcOrd="1" destOrd="0" presId="urn:microsoft.com/office/officeart/2005/8/layout/matrix3"/>
    <dgm:cxn modelId="{7CFB8E54-50F7-494F-B264-4D1ECBB7F728}" type="presParOf" srcId="{A1F6DC74-F03A-4BEF-835D-2AA2E4374B7C}" destId="{B63A2FD4-826C-4224-AAD2-B4D4C293A971}" srcOrd="2" destOrd="0" presId="urn:microsoft.com/office/officeart/2005/8/layout/matrix3"/>
    <dgm:cxn modelId="{C9BA9E96-936D-487B-8980-9AF05785F159}" type="presParOf" srcId="{A1F6DC74-F03A-4BEF-835D-2AA2E4374B7C}" destId="{6B0F9C09-9B89-493C-B06D-431581F2A601}" srcOrd="3" destOrd="0" presId="urn:microsoft.com/office/officeart/2005/8/layout/matrix3"/>
    <dgm:cxn modelId="{02D244FE-BE5F-456F-A8AD-014844FBE702}" type="presParOf" srcId="{A1F6DC74-F03A-4BEF-835D-2AA2E4374B7C}" destId="{27E6EB10-94E8-4C31-BEE8-26A0438338A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3EEC06-4D1E-450D-AF3B-422ACE080CA0}" type="doc">
      <dgm:prSet loTypeId="urn:microsoft.com/office/officeart/2005/8/layout/matrix3" loCatId="matrix" qsTypeId="urn:microsoft.com/office/officeart/2005/8/quickstyle/simple4" qsCatId="simple" csTypeId="urn:microsoft.com/office/officeart/2005/8/colors/accent3_2" csCatId="accent3" phldr="1"/>
      <dgm:spPr/>
      <dgm:t>
        <a:bodyPr/>
        <a:lstStyle/>
        <a:p>
          <a:endParaRPr lang="en-US"/>
        </a:p>
      </dgm:t>
    </dgm:pt>
    <dgm:pt modelId="{9CFB9883-17CA-430A-AEE4-90F52FC7A704}">
      <dgm:prSet/>
      <dgm:spPr/>
      <dgm:t>
        <a:bodyPr/>
        <a:lstStyle/>
        <a:p>
          <a:r>
            <a:rPr lang="en-US" dirty="0"/>
            <a:t>Tipo di </a:t>
          </a:r>
          <a:r>
            <a:rPr lang="en-US" dirty="0" err="1"/>
            <a:t>procedura</a:t>
          </a:r>
          <a:endParaRPr lang="en-US" dirty="0"/>
        </a:p>
      </dgm:t>
    </dgm:pt>
    <dgm:pt modelId="{0C300266-2AFC-44EF-8FE0-22C51FA706FD}" type="parTrans" cxnId="{B9F4BFAE-823D-46F2-85CB-03CF110A289F}">
      <dgm:prSet/>
      <dgm:spPr/>
      <dgm:t>
        <a:bodyPr/>
        <a:lstStyle/>
        <a:p>
          <a:endParaRPr lang="en-US"/>
        </a:p>
      </dgm:t>
    </dgm:pt>
    <dgm:pt modelId="{5A50CB40-E632-43E4-8EC4-E82132EEF69A}" type="sibTrans" cxnId="{B9F4BFAE-823D-46F2-85CB-03CF110A289F}">
      <dgm:prSet/>
      <dgm:spPr/>
      <dgm:t>
        <a:bodyPr/>
        <a:lstStyle/>
        <a:p>
          <a:endParaRPr lang="en-US"/>
        </a:p>
      </dgm:t>
    </dgm:pt>
    <dgm:pt modelId="{86914926-E4D3-4BE2-B130-5D71F3F6AD2B}">
      <dgm:prSet/>
      <dgm:spPr/>
      <dgm:t>
        <a:bodyPr/>
        <a:lstStyle/>
        <a:p>
          <a:r>
            <a:rPr lang="en-US" b="1" dirty="0" err="1">
              <a:solidFill>
                <a:srgbClr val="FFFF00"/>
              </a:solidFill>
            </a:rPr>
            <a:t>Presenza</a:t>
          </a:r>
          <a:r>
            <a:rPr lang="en-US" b="1" dirty="0">
              <a:solidFill>
                <a:srgbClr val="FFFF00"/>
              </a:solidFill>
            </a:rPr>
            <a:t> di </a:t>
          </a:r>
          <a:r>
            <a:rPr lang="en-US" b="1" dirty="0" err="1">
              <a:solidFill>
                <a:srgbClr val="FFFF00"/>
              </a:solidFill>
            </a:rPr>
            <a:t>ernia</a:t>
          </a:r>
          <a:r>
            <a:rPr lang="en-US" b="1" dirty="0">
              <a:solidFill>
                <a:srgbClr val="FFFF00"/>
              </a:solidFill>
            </a:rPr>
            <a:t> </a:t>
          </a:r>
          <a:r>
            <a:rPr lang="en-US" b="1" dirty="0" err="1">
              <a:solidFill>
                <a:srgbClr val="FFFF00"/>
              </a:solidFill>
            </a:rPr>
            <a:t>iatale</a:t>
          </a:r>
          <a:endParaRPr lang="en-US" b="1" dirty="0">
            <a:solidFill>
              <a:srgbClr val="FFFF00"/>
            </a:solidFill>
          </a:endParaRPr>
        </a:p>
      </dgm:t>
    </dgm:pt>
    <dgm:pt modelId="{C0047ECB-F97C-458A-8702-10DDC1DED573}" type="parTrans" cxnId="{EB821685-5598-4408-8627-AB3CA628C268}">
      <dgm:prSet/>
      <dgm:spPr/>
      <dgm:t>
        <a:bodyPr/>
        <a:lstStyle/>
        <a:p>
          <a:endParaRPr lang="en-US"/>
        </a:p>
      </dgm:t>
    </dgm:pt>
    <dgm:pt modelId="{AA3EE344-8861-45D1-8385-0CDD37D2F6A8}" type="sibTrans" cxnId="{EB821685-5598-4408-8627-AB3CA628C268}">
      <dgm:prSet/>
      <dgm:spPr/>
      <dgm:t>
        <a:bodyPr/>
        <a:lstStyle/>
        <a:p>
          <a:endParaRPr lang="en-US"/>
        </a:p>
      </dgm:t>
    </dgm:pt>
    <dgm:pt modelId="{B3A8CB8D-56F3-4A7D-A208-C92CECF39081}">
      <dgm:prSet/>
      <dgm:spPr/>
      <dgm:t>
        <a:bodyPr/>
        <a:lstStyle/>
        <a:p>
          <a:r>
            <a:rPr lang="en-US" dirty="0" err="1"/>
            <a:t>Tecnica</a:t>
          </a:r>
          <a:r>
            <a:rPr lang="en-US" dirty="0"/>
            <a:t> </a:t>
          </a:r>
          <a:r>
            <a:rPr lang="en-US" dirty="0" err="1"/>
            <a:t>chirurgica</a:t>
          </a:r>
          <a:endParaRPr lang="en-US" dirty="0"/>
        </a:p>
      </dgm:t>
    </dgm:pt>
    <dgm:pt modelId="{30C6705D-381B-474C-8C04-61E3958D5ABE}" type="parTrans" cxnId="{3E233310-DB1F-42E9-8060-B47DF4C12D99}">
      <dgm:prSet/>
      <dgm:spPr/>
      <dgm:t>
        <a:bodyPr/>
        <a:lstStyle/>
        <a:p>
          <a:endParaRPr lang="en-US"/>
        </a:p>
      </dgm:t>
    </dgm:pt>
    <dgm:pt modelId="{6D643C33-26B3-4343-B901-EEB61B65B6F3}" type="sibTrans" cxnId="{3E233310-DB1F-42E9-8060-B47DF4C12D99}">
      <dgm:prSet/>
      <dgm:spPr/>
      <dgm:t>
        <a:bodyPr/>
        <a:lstStyle/>
        <a:p>
          <a:endParaRPr lang="en-US"/>
        </a:p>
      </dgm:t>
    </dgm:pt>
    <dgm:pt modelId="{57AA5206-1BB3-48CA-B092-F8CA2BC60EE2}">
      <dgm:prSet/>
      <dgm:spPr/>
      <dgm:t>
        <a:bodyPr/>
        <a:lstStyle/>
        <a:p>
          <a:r>
            <a:rPr lang="en-US" dirty="0" err="1"/>
            <a:t>Aderenza</a:t>
          </a:r>
          <a:r>
            <a:rPr lang="en-US" dirty="0"/>
            <a:t> post-</a:t>
          </a:r>
          <a:r>
            <a:rPr lang="en-US" dirty="0" err="1"/>
            <a:t>operatoria</a:t>
          </a:r>
          <a:r>
            <a:rPr lang="en-US" dirty="0"/>
            <a:t> a </a:t>
          </a:r>
          <a:r>
            <a:rPr lang="en-US" dirty="0" err="1"/>
            <a:t>dieta</a:t>
          </a:r>
          <a:r>
            <a:rPr lang="en-US" dirty="0"/>
            <a:t> e follow-up</a:t>
          </a:r>
        </a:p>
      </dgm:t>
    </dgm:pt>
    <dgm:pt modelId="{AAA2A294-DAC2-48EE-AC19-3A1E37337F64}" type="parTrans" cxnId="{F7781655-C0B8-4B2E-A4EB-56DE07C3C2FD}">
      <dgm:prSet/>
      <dgm:spPr/>
      <dgm:t>
        <a:bodyPr/>
        <a:lstStyle/>
        <a:p>
          <a:endParaRPr lang="en-US"/>
        </a:p>
      </dgm:t>
    </dgm:pt>
    <dgm:pt modelId="{F45A37CA-57AB-49D4-965A-8513289E4368}" type="sibTrans" cxnId="{F7781655-C0B8-4B2E-A4EB-56DE07C3C2FD}">
      <dgm:prSet/>
      <dgm:spPr/>
      <dgm:t>
        <a:bodyPr/>
        <a:lstStyle/>
        <a:p>
          <a:endParaRPr lang="en-US"/>
        </a:p>
      </dgm:t>
    </dgm:pt>
    <dgm:pt modelId="{A1F6DC74-F03A-4BEF-835D-2AA2E4374B7C}" type="pres">
      <dgm:prSet presAssocID="{003EEC06-4D1E-450D-AF3B-422ACE080CA0}" presName="matrix" presStyleCnt="0">
        <dgm:presLayoutVars>
          <dgm:chMax val="1"/>
          <dgm:dir/>
          <dgm:resizeHandles val="exact"/>
        </dgm:presLayoutVars>
      </dgm:prSet>
      <dgm:spPr/>
    </dgm:pt>
    <dgm:pt modelId="{3DB019F5-CAF0-4237-9C2D-6BFACC80636D}" type="pres">
      <dgm:prSet presAssocID="{003EEC06-4D1E-450D-AF3B-422ACE080CA0}" presName="diamond" presStyleLbl="bgShp" presStyleIdx="0" presStyleCnt="1"/>
      <dgm:spPr/>
    </dgm:pt>
    <dgm:pt modelId="{9DADAC86-E08B-4968-B56E-66BDC993F0DA}" type="pres">
      <dgm:prSet presAssocID="{003EEC06-4D1E-450D-AF3B-422ACE080CA0}" presName="quad1" presStyleLbl="node1" presStyleIdx="0" presStyleCnt="4" custLinFactX="11108" custLinFactNeighborX="100000" custLinFactNeighborY="1745">
        <dgm:presLayoutVars>
          <dgm:chMax val="0"/>
          <dgm:chPref val="0"/>
          <dgm:bulletEnabled val="1"/>
        </dgm:presLayoutVars>
      </dgm:prSet>
      <dgm:spPr/>
    </dgm:pt>
    <dgm:pt modelId="{B63A2FD4-826C-4224-AAD2-B4D4C293A971}" type="pres">
      <dgm:prSet presAssocID="{003EEC06-4D1E-450D-AF3B-422ACE080CA0}" presName="quad2" presStyleLbl="node1" presStyleIdx="1" presStyleCnt="4" custLinFactX="-3545" custLinFactNeighborX="-100000" custLinFactNeighborY="581">
        <dgm:presLayoutVars>
          <dgm:chMax val="0"/>
          <dgm:chPref val="0"/>
          <dgm:bulletEnabled val="1"/>
        </dgm:presLayoutVars>
      </dgm:prSet>
      <dgm:spPr/>
    </dgm:pt>
    <dgm:pt modelId="{6B0F9C09-9B89-493C-B06D-431581F2A601}" type="pres">
      <dgm:prSet presAssocID="{003EEC06-4D1E-450D-AF3B-422ACE080CA0}" presName="quad3" presStyleLbl="node1" presStyleIdx="2" presStyleCnt="4">
        <dgm:presLayoutVars>
          <dgm:chMax val="0"/>
          <dgm:chPref val="0"/>
          <dgm:bulletEnabled val="1"/>
        </dgm:presLayoutVars>
      </dgm:prSet>
      <dgm:spPr/>
    </dgm:pt>
    <dgm:pt modelId="{27E6EB10-94E8-4C31-BEE8-26A0438338A7}" type="pres">
      <dgm:prSet presAssocID="{003EEC06-4D1E-450D-AF3B-422ACE080CA0}" presName="quad4" presStyleLbl="node1" presStyleIdx="3" presStyleCnt="4">
        <dgm:presLayoutVars>
          <dgm:chMax val="0"/>
          <dgm:chPref val="0"/>
          <dgm:bulletEnabled val="1"/>
        </dgm:presLayoutVars>
      </dgm:prSet>
      <dgm:spPr/>
    </dgm:pt>
  </dgm:ptLst>
  <dgm:cxnLst>
    <dgm:cxn modelId="{B1026309-3E7C-4E0D-BDEC-909116268E57}" type="presOf" srcId="{003EEC06-4D1E-450D-AF3B-422ACE080CA0}" destId="{A1F6DC74-F03A-4BEF-835D-2AA2E4374B7C}" srcOrd="0" destOrd="0" presId="urn:microsoft.com/office/officeart/2005/8/layout/matrix3"/>
    <dgm:cxn modelId="{3E233310-DB1F-42E9-8060-B47DF4C12D99}" srcId="{003EEC06-4D1E-450D-AF3B-422ACE080CA0}" destId="{B3A8CB8D-56F3-4A7D-A208-C92CECF39081}" srcOrd="2" destOrd="0" parTransId="{30C6705D-381B-474C-8C04-61E3958D5ABE}" sibTransId="{6D643C33-26B3-4343-B901-EEB61B65B6F3}"/>
    <dgm:cxn modelId="{525CF23F-283C-4BBC-A484-4C0DC3089D11}" type="presOf" srcId="{B3A8CB8D-56F3-4A7D-A208-C92CECF39081}" destId="{6B0F9C09-9B89-493C-B06D-431581F2A601}" srcOrd="0" destOrd="0" presId="urn:microsoft.com/office/officeart/2005/8/layout/matrix3"/>
    <dgm:cxn modelId="{3F46125F-92A9-4AB0-9545-D0B032D0D887}" type="presOf" srcId="{9CFB9883-17CA-430A-AEE4-90F52FC7A704}" destId="{9DADAC86-E08B-4968-B56E-66BDC993F0DA}" srcOrd="0" destOrd="0" presId="urn:microsoft.com/office/officeart/2005/8/layout/matrix3"/>
    <dgm:cxn modelId="{F7781655-C0B8-4B2E-A4EB-56DE07C3C2FD}" srcId="{003EEC06-4D1E-450D-AF3B-422ACE080CA0}" destId="{57AA5206-1BB3-48CA-B092-F8CA2BC60EE2}" srcOrd="3" destOrd="0" parTransId="{AAA2A294-DAC2-48EE-AC19-3A1E37337F64}" sibTransId="{F45A37CA-57AB-49D4-965A-8513289E4368}"/>
    <dgm:cxn modelId="{D5DF5678-5FDE-4967-ABF4-2BB072EE3D16}" type="presOf" srcId="{86914926-E4D3-4BE2-B130-5D71F3F6AD2B}" destId="{B63A2FD4-826C-4224-AAD2-B4D4C293A971}" srcOrd="0" destOrd="0" presId="urn:microsoft.com/office/officeart/2005/8/layout/matrix3"/>
    <dgm:cxn modelId="{EB821685-5598-4408-8627-AB3CA628C268}" srcId="{003EEC06-4D1E-450D-AF3B-422ACE080CA0}" destId="{86914926-E4D3-4BE2-B130-5D71F3F6AD2B}" srcOrd="1" destOrd="0" parTransId="{C0047ECB-F97C-458A-8702-10DDC1DED573}" sibTransId="{AA3EE344-8861-45D1-8385-0CDD37D2F6A8}"/>
    <dgm:cxn modelId="{B9F4BFAE-823D-46F2-85CB-03CF110A289F}" srcId="{003EEC06-4D1E-450D-AF3B-422ACE080CA0}" destId="{9CFB9883-17CA-430A-AEE4-90F52FC7A704}" srcOrd="0" destOrd="0" parTransId="{0C300266-2AFC-44EF-8FE0-22C51FA706FD}" sibTransId="{5A50CB40-E632-43E4-8EC4-E82132EEF69A}"/>
    <dgm:cxn modelId="{0B951AC6-11D8-4673-8310-B84504BB8463}" type="presOf" srcId="{57AA5206-1BB3-48CA-B092-F8CA2BC60EE2}" destId="{27E6EB10-94E8-4C31-BEE8-26A0438338A7}" srcOrd="0" destOrd="0" presId="urn:microsoft.com/office/officeart/2005/8/layout/matrix3"/>
    <dgm:cxn modelId="{56872F2E-234B-4399-908B-374C99F0A94D}" type="presParOf" srcId="{A1F6DC74-F03A-4BEF-835D-2AA2E4374B7C}" destId="{3DB019F5-CAF0-4237-9C2D-6BFACC80636D}" srcOrd="0" destOrd="0" presId="urn:microsoft.com/office/officeart/2005/8/layout/matrix3"/>
    <dgm:cxn modelId="{0965F369-6BD3-47D1-8116-8113F7A5C68D}" type="presParOf" srcId="{A1F6DC74-F03A-4BEF-835D-2AA2E4374B7C}" destId="{9DADAC86-E08B-4968-B56E-66BDC993F0DA}" srcOrd="1" destOrd="0" presId="urn:microsoft.com/office/officeart/2005/8/layout/matrix3"/>
    <dgm:cxn modelId="{7CFB8E54-50F7-494F-B264-4D1ECBB7F728}" type="presParOf" srcId="{A1F6DC74-F03A-4BEF-835D-2AA2E4374B7C}" destId="{B63A2FD4-826C-4224-AAD2-B4D4C293A971}" srcOrd="2" destOrd="0" presId="urn:microsoft.com/office/officeart/2005/8/layout/matrix3"/>
    <dgm:cxn modelId="{C9BA9E96-936D-487B-8980-9AF05785F159}" type="presParOf" srcId="{A1F6DC74-F03A-4BEF-835D-2AA2E4374B7C}" destId="{6B0F9C09-9B89-493C-B06D-431581F2A601}" srcOrd="3" destOrd="0" presId="urn:microsoft.com/office/officeart/2005/8/layout/matrix3"/>
    <dgm:cxn modelId="{02D244FE-BE5F-456F-A8AD-014844FBE702}" type="presParOf" srcId="{A1F6DC74-F03A-4BEF-835D-2AA2E4374B7C}" destId="{27E6EB10-94E8-4C31-BEE8-26A0438338A7}"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3EEC06-4D1E-450D-AF3B-422ACE080CA0}" type="doc">
      <dgm:prSet loTypeId="urn:microsoft.com/office/officeart/2005/8/layout/matrix3" loCatId="matrix" qsTypeId="urn:microsoft.com/office/officeart/2005/8/quickstyle/simple4" qsCatId="simple" csTypeId="urn:microsoft.com/office/officeart/2005/8/colors/accent3_2" csCatId="accent3" phldr="1"/>
      <dgm:spPr/>
      <dgm:t>
        <a:bodyPr/>
        <a:lstStyle/>
        <a:p>
          <a:endParaRPr lang="en-US"/>
        </a:p>
      </dgm:t>
    </dgm:pt>
    <dgm:pt modelId="{9CFB9883-17CA-430A-AEE4-90F52FC7A704}">
      <dgm:prSet/>
      <dgm:spPr/>
      <dgm:t>
        <a:bodyPr/>
        <a:lstStyle/>
        <a:p>
          <a:r>
            <a:rPr lang="en-US" b="1" dirty="0">
              <a:solidFill>
                <a:srgbClr val="FFFF00"/>
              </a:solidFill>
            </a:rPr>
            <a:t>Tipo di </a:t>
          </a:r>
          <a:r>
            <a:rPr lang="en-US" b="1" dirty="0" err="1">
              <a:solidFill>
                <a:srgbClr val="FFFF00"/>
              </a:solidFill>
            </a:rPr>
            <a:t>procedura</a:t>
          </a:r>
          <a:endParaRPr lang="en-US" b="1" dirty="0">
            <a:solidFill>
              <a:srgbClr val="FFFF00"/>
            </a:solidFill>
          </a:endParaRPr>
        </a:p>
      </dgm:t>
    </dgm:pt>
    <dgm:pt modelId="{0C300266-2AFC-44EF-8FE0-22C51FA706FD}" type="parTrans" cxnId="{B9F4BFAE-823D-46F2-85CB-03CF110A289F}">
      <dgm:prSet/>
      <dgm:spPr/>
      <dgm:t>
        <a:bodyPr/>
        <a:lstStyle/>
        <a:p>
          <a:endParaRPr lang="en-US"/>
        </a:p>
      </dgm:t>
    </dgm:pt>
    <dgm:pt modelId="{5A50CB40-E632-43E4-8EC4-E82132EEF69A}" type="sibTrans" cxnId="{B9F4BFAE-823D-46F2-85CB-03CF110A289F}">
      <dgm:prSet/>
      <dgm:spPr/>
      <dgm:t>
        <a:bodyPr/>
        <a:lstStyle/>
        <a:p>
          <a:endParaRPr lang="en-US"/>
        </a:p>
      </dgm:t>
    </dgm:pt>
    <dgm:pt modelId="{86914926-E4D3-4BE2-B130-5D71F3F6AD2B}">
      <dgm:prSet/>
      <dgm:spPr/>
      <dgm:t>
        <a:bodyPr/>
        <a:lstStyle/>
        <a:p>
          <a:r>
            <a:rPr lang="en-US" dirty="0" err="1"/>
            <a:t>Presenza</a:t>
          </a:r>
          <a:r>
            <a:rPr lang="en-US" dirty="0"/>
            <a:t> di </a:t>
          </a:r>
          <a:r>
            <a:rPr lang="en-US" dirty="0" err="1"/>
            <a:t>ernia</a:t>
          </a:r>
          <a:r>
            <a:rPr lang="en-US" dirty="0"/>
            <a:t> </a:t>
          </a:r>
          <a:r>
            <a:rPr lang="en-US" dirty="0" err="1"/>
            <a:t>iatale</a:t>
          </a:r>
          <a:endParaRPr lang="en-US" dirty="0"/>
        </a:p>
      </dgm:t>
    </dgm:pt>
    <dgm:pt modelId="{C0047ECB-F97C-458A-8702-10DDC1DED573}" type="parTrans" cxnId="{EB821685-5598-4408-8627-AB3CA628C268}">
      <dgm:prSet/>
      <dgm:spPr/>
      <dgm:t>
        <a:bodyPr/>
        <a:lstStyle/>
        <a:p>
          <a:endParaRPr lang="en-US"/>
        </a:p>
      </dgm:t>
    </dgm:pt>
    <dgm:pt modelId="{AA3EE344-8861-45D1-8385-0CDD37D2F6A8}" type="sibTrans" cxnId="{EB821685-5598-4408-8627-AB3CA628C268}">
      <dgm:prSet/>
      <dgm:spPr/>
      <dgm:t>
        <a:bodyPr/>
        <a:lstStyle/>
        <a:p>
          <a:endParaRPr lang="en-US"/>
        </a:p>
      </dgm:t>
    </dgm:pt>
    <dgm:pt modelId="{B3A8CB8D-56F3-4A7D-A208-C92CECF39081}">
      <dgm:prSet/>
      <dgm:spPr/>
      <dgm:t>
        <a:bodyPr/>
        <a:lstStyle/>
        <a:p>
          <a:r>
            <a:rPr lang="en-US" dirty="0" err="1"/>
            <a:t>Tecnica</a:t>
          </a:r>
          <a:r>
            <a:rPr lang="en-US" dirty="0"/>
            <a:t> </a:t>
          </a:r>
          <a:r>
            <a:rPr lang="en-US" dirty="0" err="1"/>
            <a:t>chirurgica</a:t>
          </a:r>
          <a:endParaRPr lang="en-US" dirty="0"/>
        </a:p>
      </dgm:t>
    </dgm:pt>
    <dgm:pt modelId="{30C6705D-381B-474C-8C04-61E3958D5ABE}" type="parTrans" cxnId="{3E233310-DB1F-42E9-8060-B47DF4C12D99}">
      <dgm:prSet/>
      <dgm:spPr/>
      <dgm:t>
        <a:bodyPr/>
        <a:lstStyle/>
        <a:p>
          <a:endParaRPr lang="en-US"/>
        </a:p>
      </dgm:t>
    </dgm:pt>
    <dgm:pt modelId="{6D643C33-26B3-4343-B901-EEB61B65B6F3}" type="sibTrans" cxnId="{3E233310-DB1F-42E9-8060-B47DF4C12D99}">
      <dgm:prSet/>
      <dgm:spPr/>
      <dgm:t>
        <a:bodyPr/>
        <a:lstStyle/>
        <a:p>
          <a:endParaRPr lang="en-US"/>
        </a:p>
      </dgm:t>
    </dgm:pt>
    <dgm:pt modelId="{57AA5206-1BB3-48CA-B092-F8CA2BC60EE2}">
      <dgm:prSet/>
      <dgm:spPr/>
      <dgm:t>
        <a:bodyPr/>
        <a:lstStyle/>
        <a:p>
          <a:r>
            <a:rPr lang="en-US" dirty="0" err="1"/>
            <a:t>Aderenza</a:t>
          </a:r>
          <a:r>
            <a:rPr lang="en-US" dirty="0"/>
            <a:t> post-</a:t>
          </a:r>
          <a:r>
            <a:rPr lang="en-US" dirty="0" err="1"/>
            <a:t>operatoria</a:t>
          </a:r>
          <a:r>
            <a:rPr lang="en-US" dirty="0"/>
            <a:t> a </a:t>
          </a:r>
          <a:r>
            <a:rPr lang="en-US" dirty="0" err="1"/>
            <a:t>dieta</a:t>
          </a:r>
          <a:r>
            <a:rPr lang="en-US" dirty="0"/>
            <a:t> e follow-up</a:t>
          </a:r>
        </a:p>
      </dgm:t>
    </dgm:pt>
    <dgm:pt modelId="{AAA2A294-DAC2-48EE-AC19-3A1E37337F64}" type="parTrans" cxnId="{F7781655-C0B8-4B2E-A4EB-56DE07C3C2FD}">
      <dgm:prSet/>
      <dgm:spPr/>
      <dgm:t>
        <a:bodyPr/>
        <a:lstStyle/>
        <a:p>
          <a:endParaRPr lang="en-US"/>
        </a:p>
      </dgm:t>
    </dgm:pt>
    <dgm:pt modelId="{F45A37CA-57AB-49D4-965A-8513289E4368}" type="sibTrans" cxnId="{F7781655-C0B8-4B2E-A4EB-56DE07C3C2FD}">
      <dgm:prSet/>
      <dgm:spPr/>
      <dgm:t>
        <a:bodyPr/>
        <a:lstStyle/>
        <a:p>
          <a:endParaRPr lang="en-US"/>
        </a:p>
      </dgm:t>
    </dgm:pt>
    <dgm:pt modelId="{0DEED38D-5B76-4A27-9BCF-B268E53CCC46}">
      <dgm:prSet/>
      <dgm:spPr/>
      <dgm:t>
        <a:bodyPr/>
        <a:lstStyle/>
        <a:p>
          <a:endParaRPr lang="it-IT"/>
        </a:p>
      </dgm:t>
    </dgm:pt>
    <dgm:pt modelId="{3F8453C9-074B-4E17-B0D9-81E5C432EA2C}" type="parTrans" cxnId="{E150AAD1-1BAD-4E39-BF9C-21E7B0A9CFDB}">
      <dgm:prSet/>
      <dgm:spPr/>
      <dgm:t>
        <a:bodyPr/>
        <a:lstStyle/>
        <a:p>
          <a:endParaRPr lang="it-IT"/>
        </a:p>
      </dgm:t>
    </dgm:pt>
    <dgm:pt modelId="{76A0468F-B087-4CC8-A582-AD9D89CF6C5A}" type="sibTrans" cxnId="{E150AAD1-1BAD-4E39-BF9C-21E7B0A9CFDB}">
      <dgm:prSet/>
      <dgm:spPr/>
      <dgm:t>
        <a:bodyPr/>
        <a:lstStyle/>
        <a:p>
          <a:endParaRPr lang="it-IT"/>
        </a:p>
      </dgm:t>
    </dgm:pt>
    <dgm:pt modelId="{E8F7077E-8610-467D-A05D-02774FD6A676}">
      <dgm:prSet/>
      <dgm:spPr/>
      <dgm:t>
        <a:bodyPr/>
        <a:lstStyle/>
        <a:p>
          <a:endParaRPr lang="it-IT"/>
        </a:p>
      </dgm:t>
    </dgm:pt>
    <dgm:pt modelId="{5FA06D95-59D5-4A4C-B6ED-16FEE844A1A0}" type="parTrans" cxnId="{4263A7D3-8EEC-46F1-A37C-F51156957AFC}">
      <dgm:prSet/>
      <dgm:spPr/>
      <dgm:t>
        <a:bodyPr/>
        <a:lstStyle/>
        <a:p>
          <a:endParaRPr lang="it-IT"/>
        </a:p>
      </dgm:t>
    </dgm:pt>
    <dgm:pt modelId="{0E6662C7-1901-4D1F-A2DD-FE9EFE90D899}" type="sibTrans" cxnId="{4263A7D3-8EEC-46F1-A37C-F51156957AFC}">
      <dgm:prSet/>
      <dgm:spPr/>
      <dgm:t>
        <a:bodyPr/>
        <a:lstStyle/>
        <a:p>
          <a:endParaRPr lang="it-IT"/>
        </a:p>
      </dgm:t>
    </dgm:pt>
    <dgm:pt modelId="{A1F6DC74-F03A-4BEF-835D-2AA2E4374B7C}" type="pres">
      <dgm:prSet presAssocID="{003EEC06-4D1E-450D-AF3B-422ACE080CA0}" presName="matrix" presStyleCnt="0">
        <dgm:presLayoutVars>
          <dgm:chMax val="1"/>
          <dgm:dir/>
          <dgm:resizeHandles val="exact"/>
        </dgm:presLayoutVars>
      </dgm:prSet>
      <dgm:spPr/>
    </dgm:pt>
    <dgm:pt modelId="{3DB019F5-CAF0-4237-9C2D-6BFACC80636D}" type="pres">
      <dgm:prSet presAssocID="{003EEC06-4D1E-450D-AF3B-422ACE080CA0}" presName="diamond" presStyleLbl="bgShp" presStyleIdx="0" presStyleCnt="1"/>
      <dgm:spPr/>
    </dgm:pt>
    <dgm:pt modelId="{9DADAC86-E08B-4968-B56E-66BDC993F0DA}" type="pres">
      <dgm:prSet presAssocID="{003EEC06-4D1E-450D-AF3B-422ACE080CA0}" presName="quad1" presStyleLbl="node1" presStyleIdx="0" presStyleCnt="4" custLinFactX="11108" custLinFactNeighborX="100000" custLinFactNeighborY="1745">
        <dgm:presLayoutVars>
          <dgm:chMax val="0"/>
          <dgm:chPref val="0"/>
          <dgm:bulletEnabled val="1"/>
        </dgm:presLayoutVars>
      </dgm:prSet>
      <dgm:spPr/>
    </dgm:pt>
    <dgm:pt modelId="{B63A2FD4-826C-4224-AAD2-B4D4C293A971}" type="pres">
      <dgm:prSet presAssocID="{003EEC06-4D1E-450D-AF3B-422ACE080CA0}" presName="quad2" presStyleLbl="node1" presStyleIdx="1" presStyleCnt="4" custLinFactX="-3545" custLinFactNeighborX="-100000" custLinFactNeighborY="581">
        <dgm:presLayoutVars>
          <dgm:chMax val="0"/>
          <dgm:chPref val="0"/>
          <dgm:bulletEnabled val="1"/>
        </dgm:presLayoutVars>
      </dgm:prSet>
      <dgm:spPr/>
    </dgm:pt>
    <dgm:pt modelId="{6B0F9C09-9B89-493C-B06D-431581F2A601}" type="pres">
      <dgm:prSet presAssocID="{003EEC06-4D1E-450D-AF3B-422ACE080CA0}" presName="quad3" presStyleLbl="node1" presStyleIdx="2" presStyleCnt="4">
        <dgm:presLayoutVars>
          <dgm:chMax val="0"/>
          <dgm:chPref val="0"/>
          <dgm:bulletEnabled val="1"/>
        </dgm:presLayoutVars>
      </dgm:prSet>
      <dgm:spPr/>
    </dgm:pt>
    <dgm:pt modelId="{27E6EB10-94E8-4C31-BEE8-26A0438338A7}" type="pres">
      <dgm:prSet presAssocID="{003EEC06-4D1E-450D-AF3B-422ACE080CA0}" presName="quad4" presStyleLbl="node1" presStyleIdx="3" presStyleCnt="4">
        <dgm:presLayoutVars>
          <dgm:chMax val="0"/>
          <dgm:chPref val="0"/>
          <dgm:bulletEnabled val="1"/>
        </dgm:presLayoutVars>
      </dgm:prSet>
      <dgm:spPr/>
    </dgm:pt>
  </dgm:ptLst>
  <dgm:cxnLst>
    <dgm:cxn modelId="{B1026309-3E7C-4E0D-BDEC-909116268E57}" type="presOf" srcId="{003EEC06-4D1E-450D-AF3B-422ACE080CA0}" destId="{A1F6DC74-F03A-4BEF-835D-2AA2E4374B7C}" srcOrd="0" destOrd="0" presId="urn:microsoft.com/office/officeart/2005/8/layout/matrix3"/>
    <dgm:cxn modelId="{3E233310-DB1F-42E9-8060-B47DF4C12D99}" srcId="{003EEC06-4D1E-450D-AF3B-422ACE080CA0}" destId="{B3A8CB8D-56F3-4A7D-A208-C92CECF39081}" srcOrd="2" destOrd="0" parTransId="{30C6705D-381B-474C-8C04-61E3958D5ABE}" sibTransId="{6D643C33-26B3-4343-B901-EEB61B65B6F3}"/>
    <dgm:cxn modelId="{525CF23F-283C-4BBC-A484-4C0DC3089D11}" type="presOf" srcId="{B3A8CB8D-56F3-4A7D-A208-C92CECF39081}" destId="{6B0F9C09-9B89-493C-B06D-431581F2A601}" srcOrd="0" destOrd="0" presId="urn:microsoft.com/office/officeart/2005/8/layout/matrix3"/>
    <dgm:cxn modelId="{3F46125F-92A9-4AB0-9545-D0B032D0D887}" type="presOf" srcId="{9CFB9883-17CA-430A-AEE4-90F52FC7A704}" destId="{9DADAC86-E08B-4968-B56E-66BDC993F0DA}" srcOrd="0" destOrd="0" presId="urn:microsoft.com/office/officeart/2005/8/layout/matrix3"/>
    <dgm:cxn modelId="{F7781655-C0B8-4B2E-A4EB-56DE07C3C2FD}" srcId="{003EEC06-4D1E-450D-AF3B-422ACE080CA0}" destId="{57AA5206-1BB3-48CA-B092-F8CA2BC60EE2}" srcOrd="3" destOrd="0" parTransId="{AAA2A294-DAC2-48EE-AC19-3A1E37337F64}" sibTransId="{F45A37CA-57AB-49D4-965A-8513289E4368}"/>
    <dgm:cxn modelId="{D5DF5678-5FDE-4967-ABF4-2BB072EE3D16}" type="presOf" srcId="{86914926-E4D3-4BE2-B130-5D71F3F6AD2B}" destId="{B63A2FD4-826C-4224-AAD2-B4D4C293A971}" srcOrd="0" destOrd="0" presId="urn:microsoft.com/office/officeart/2005/8/layout/matrix3"/>
    <dgm:cxn modelId="{EB821685-5598-4408-8627-AB3CA628C268}" srcId="{003EEC06-4D1E-450D-AF3B-422ACE080CA0}" destId="{86914926-E4D3-4BE2-B130-5D71F3F6AD2B}" srcOrd="1" destOrd="0" parTransId="{C0047ECB-F97C-458A-8702-10DDC1DED573}" sibTransId="{AA3EE344-8861-45D1-8385-0CDD37D2F6A8}"/>
    <dgm:cxn modelId="{B9F4BFAE-823D-46F2-85CB-03CF110A289F}" srcId="{003EEC06-4D1E-450D-AF3B-422ACE080CA0}" destId="{9CFB9883-17CA-430A-AEE4-90F52FC7A704}" srcOrd="0" destOrd="0" parTransId="{0C300266-2AFC-44EF-8FE0-22C51FA706FD}" sibTransId="{5A50CB40-E632-43E4-8EC4-E82132EEF69A}"/>
    <dgm:cxn modelId="{0B951AC6-11D8-4673-8310-B84504BB8463}" type="presOf" srcId="{57AA5206-1BB3-48CA-B092-F8CA2BC60EE2}" destId="{27E6EB10-94E8-4C31-BEE8-26A0438338A7}" srcOrd="0" destOrd="0" presId="urn:microsoft.com/office/officeart/2005/8/layout/matrix3"/>
    <dgm:cxn modelId="{E150AAD1-1BAD-4E39-BF9C-21E7B0A9CFDB}" srcId="{003EEC06-4D1E-450D-AF3B-422ACE080CA0}" destId="{0DEED38D-5B76-4A27-9BCF-B268E53CCC46}" srcOrd="4" destOrd="0" parTransId="{3F8453C9-074B-4E17-B0D9-81E5C432EA2C}" sibTransId="{76A0468F-B087-4CC8-A582-AD9D89CF6C5A}"/>
    <dgm:cxn modelId="{4263A7D3-8EEC-46F1-A37C-F51156957AFC}" srcId="{003EEC06-4D1E-450D-AF3B-422ACE080CA0}" destId="{E8F7077E-8610-467D-A05D-02774FD6A676}" srcOrd="5" destOrd="0" parTransId="{5FA06D95-59D5-4A4C-B6ED-16FEE844A1A0}" sibTransId="{0E6662C7-1901-4D1F-A2DD-FE9EFE90D899}"/>
    <dgm:cxn modelId="{56872F2E-234B-4399-908B-374C99F0A94D}" type="presParOf" srcId="{A1F6DC74-F03A-4BEF-835D-2AA2E4374B7C}" destId="{3DB019F5-CAF0-4237-9C2D-6BFACC80636D}" srcOrd="0" destOrd="0" presId="urn:microsoft.com/office/officeart/2005/8/layout/matrix3"/>
    <dgm:cxn modelId="{0965F369-6BD3-47D1-8116-8113F7A5C68D}" type="presParOf" srcId="{A1F6DC74-F03A-4BEF-835D-2AA2E4374B7C}" destId="{9DADAC86-E08B-4968-B56E-66BDC993F0DA}" srcOrd="1" destOrd="0" presId="urn:microsoft.com/office/officeart/2005/8/layout/matrix3"/>
    <dgm:cxn modelId="{7CFB8E54-50F7-494F-B264-4D1ECBB7F728}" type="presParOf" srcId="{A1F6DC74-F03A-4BEF-835D-2AA2E4374B7C}" destId="{B63A2FD4-826C-4224-AAD2-B4D4C293A971}" srcOrd="2" destOrd="0" presId="urn:microsoft.com/office/officeart/2005/8/layout/matrix3"/>
    <dgm:cxn modelId="{C9BA9E96-936D-487B-8980-9AF05785F159}" type="presParOf" srcId="{A1F6DC74-F03A-4BEF-835D-2AA2E4374B7C}" destId="{6B0F9C09-9B89-493C-B06D-431581F2A601}" srcOrd="3" destOrd="0" presId="urn:microsoft.com/office/officeart/2005/8/layout/matrix3"/>
    <dgm:cxn modelId="{02D244FE-BE5F-456F-A8AD-014844FBE702}" type="presParOf" srcId="{A1F6DC74-F03A-4BEF-835D-2AA2E4374B7C}" destId="{27E6EB10-94E8-4C31-BEE8-26A0438338A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3EEC06-4D1E-450D-AF3B-422ACE080CA0}" type="doc">
      <dgm:prSet loTypeId="urn:microsoft.com/office/officeart/2005/8/layout/matrix3" loCatId="matrix" qsTypeId="urn:microsoft.com/office/officeart/2005/8/quickstyle/simple4" qsCatId="simple" csTypeId="urn:microsoft.com/office/officeart/2005/8/colors/accent3_2" csCatId="accent3" phldr="1"/>
      <dgm:spPr/>
      <dgm:t>
        <a:bodyPr/>
        <a:lstStyle/>
        <a:p>
          <a:endParaRPr lang="en-US"/>
        </a:p>
      </dgm:t>
    </dgm:pt>
    <dgm:pt modelId="{9CFB9883-17CA-430A-AEE4-90F52FC7A704}">
      <dgm:prSet/>
      <dgm:spPr/>
      <dgm:t>
        <a:bodyPr/>
        <a:lstStyle/>
        <a:p>
          <a:r>
            <a:rPr lang="en-US" b="1" dirty="0">
              <a:solidFill>
                <a:srgbClr val="FFFF00"/>
              </a:solidFill>
            </a:rPr>
            <a:t>Tipo di </a:t>
          </a:r>
          <a:r>
            <a:rPr lang="en-US" b="1" dirty="0" err="1">
              <a:solidFill>
                <a:srgbClr val="FFFF00"/>
              </a:solidFill>
            </a:rPr>
            <a:t>procedura</a:t>
          </a:r>
          <a:endParaRPr lang="en-US" b="1" dirty="0">
            <a:solidFill>
              <a:srgbClr val="FFFF00"/>
            </a:solidFill>
          </a:endParaRPr>
        </a:p>
      </dgm:t>
    </dgm:pt>
    <dgm:pt modelId="{0C300266-2AFC-44EF-8FE0-22C51FA706FD}" type="parTrans" cxnId="{B9F4BFAE-823D-46F2-85CB-03CF110A289F}">
      <dgm:prSet/>
      <dgm:spPr/>
      <dgm:t>
        <a:bodyPr/>
        <a:lstStyle/>
        <a:p>
          <a:endParaRPr lang="en-US"/>
        </a:p>
      </dgm:t>
    </dgm:pt>
    <dgm:pt modelId="{5A50CB40-E632-43E4-8EC4-E82132EEF69A}" type="sibTrans" cxnId="{B9F4BFAE-823D-46F2-85CB-03CF110A289F}">
      <dgm:prSet/>
      <dgm:spPr/>
      <dgm:t>
        <a:bodyPr/>
        <a:lstStyle/>
        <a:p>
          <a:endParaRPr lang="en-US"/>
        </a:p>
      </dgm:t>
    </dgm:pt>
    <dgm:pt modelId="{86914926-E4D3-4BE2-B130-5D71F3F6AD2B}">
      <dgm:prSet/>
      <dgm:spPr/>
      <dgm:t>
        <a:bodyPr/>
        <a:lstStyle/>
        <a:p>
          <a:r>
            <a:rPr lang="en-US" dirty="0" err="1"/>
            <a:t>Presenza</a:t>
          </a:r>
          <a:r>
            <a:rPr lang="en-US" dirty="0"/>
            <a:t> di </a:t>
          </a:r>
          <a:r>
            <a:rPr lang="en-US" dirty="0" err="1"/>
            <a:t>ernia</a:t>
          </a:r>
          <a:r>
            <a:rPr lang="en-US" dirty="0"/>
            <a:t> </a:t>
          </a:r>
          <a:r>
            <a:rPr lang="en-US" dirty="0" err="1"/>
            <a:t>iatale</a:t>
          </a:r>
          <a:endParaRPr lang="en-US" dirty="0"/>
        </a:p>
      </dgm:t>
    </dgm:pt>
    <dgm:pt modelId="{C0047ECB-F97C-458A-8702-10DDC1DED573}" type="parTrans" cxnId="{EB821685-5598-4408-8627-AB3CA628C268}">
      <dgm:prSet/>
      <dgm:spPr/>
      <dgm:t>
        <a:bodyPr/>
        <a:lstStyle/>
        <a:p>
          <a:endParaRPr lang="en-US"/>
        </a:p>
      </dgm:t>
    </dgm:pt>
    <dgm:pt modelId="{AA3EE344-8861-45D1-8385-0CDD37D2F6A8}" type="sibTrans" cxnId="{EB821685-5598-4408-8627-AB3CA628C268}">
      <dgm:prSet/>
      <dgm:spPr/>
      <dgm:t>
        <a:bodyPr/>
        <a:lstStyle/>
        <a:p>
          <a:endParaRPr lang="en-US"/>
        </a:p>
      </dgm:t>
    </dgm:pt>
    <dgm:pt modelId="{B3A8CB8D-56F3-4A7D-A208-C92CECF39081}">
      <dgm:prSet/>
      <dgm:spPr/>
      <dgm:t>
        <a:bodyPr/>
        <a:lstStyle/>
        <a:p>
          <a:r>
            <a:rPr lang="en-US" dirty="0" err="1"/>
            <a:t>Tecnica</a:t>
          </a:r>
          <a:r>
            <a:rPr lang="en-US" dirty="0"/>
            <a:t> </a:t>
          </a:r>
          <a:r>
            <a:rPr lang="en-US" dirty="0" err="1"/>
            <a:t>chirurgica</a:t>
          </a:r>
          <a:endParaRPr lang="en-US" dirty="0"/>
        </a:p>
      </dgm:t>
    </dgm:pt>
    <dgm:pt modelId="{30C6705D-381B-474C-8C04-61E3958D5ABE}" type="parTrans" cxnId="{3E233310-DB1F-42E9-8060-B47DF4C12D99}">
      <dgm:prSet/>
      <dgm:spPr/>
      <dgm:t>
        <a:bodyPr/>
        <a:lstStyle/>
        <a:p>
          <a:endParaRPr lang="en-US"/>
        </a:p>
      </dgm:t>
    </dgm:pt>
    <dgm:pt modelId="{6D643C33-26B3-4343-B901-EEB61B65B6F3}" type="sibTrans" cxnId="{3E233310-DB1F-42E9-8060-B47DF4C12D99}">
      <dgm:prSet/>
      <dgm:spPr/>
      <dgm:t>
        <a:bodyPr/>
        <a:lstStyle/>
        <a:p>
          <a:endParaRPr lang="en-US"/>
        </a:p>
      </dgm:t>
    </dgm:pt>
    <dgm:pt modelId="{57AA5206-1BB3-48CA-B092-F8CA2BC60EE2}">
      <dgm:prSet/>
      <dgm:spPr/>
      <dgm:t>
        <a:bodyPr/>
        <a:lstStyle/>
        <a:p>
          <a:r>
            <a:rPr lang="en-US" dirty="0" err="1"/>
            <a:t>Aderenza</a:t>
          </a:r>
          <a:r>
            <a:rPr lang="en-US" dirty="0"/>
            <a:t> post-</a:t>
          </a:r>
          <a:r>
            <a:rPr lang="en-US" dirty="0" err="1"/>
            <a:t>operatoria</a:t>
          </a:r>
          <a:r>
            <a:rPr lang="en-US" dirty="0"/>
            <a:t> a </a:t>
          </a:r>
          <a:r>
            <a:rPr lang="en-US" dirty="0" err="1"/>
            <a:t>dieta</a:t>
          </a:r>
          <a:r>
            <a:rPr lang="en-US" dirty="0"/>
            <a:t> e follow-up</a:t>
          </a:r>
        </a:p>
      </dgm:t>
    </dgm:pt>
    <dgm:pt modelId="{AAA2A294-DAC2-48EE-AC19-3A1E37337F64}" type="parTrans" cxnId="{F7781655-C0B8-4B2E-A4EB-56DE07C3C2FD}">
      <dgm:prSet/>
      <dgm:spPr/>
      <dgm:t>
        <a:bodyPr/>
        <a:lstStyle/>
        <a:p>
          <a:endParaRPr lang="en-US"/>
        </a:p>
      </dgm:t>
    </dgm:pt>
    <dgm:pt modelId="{F45A37CA-57AB-49D4-965A-8513289E4368}" type="sibTrans" cxnId="{F7781655-C0B8-4B2E-A4EB-56DE07C3C2FD}">
      <dgm:prSet/>
      <dgm:spPr/>
      <dgm:t>
        <a:bodyPr/>
        <a:lstStyle/>
        <a:p>
          <a:endParaRPr lang="en-US"/>
        </a:p>
      </dgm:t>
    </dgm:pt>
    <dgm:pt modelId="{0DEED38D-5B76-4A27-9BCF-B268E53CCC46}">
      <dgm:prSet/>
      <dgm:spPr/>
      <dgm:t>
        <a:bodyPr/>
        <a:lstStyle/>
        <a:p>
          <a:endParaRPr lang="it-IT"/>
        </a:p>
      </dgm:t>
    </dgm:pt>
    <dgm:pt modelId="{3F8453C9-074B-4E17-B0D9-81E5C432EA2C}" type="parTrans" cxnId="{E150AAD1-1BAD-4E39-BF9C-21E7B0A9CFDB}">
      <dgm:prSet/>
      <dgm:spPr/>
      <dgm:t>
        <a:bodyPr/>
        <a:lstStyle/>
        <a:p>
          <a:endParaRPr lang="it-IT"/>
        </a:p>
      </dgm:t>
    </dgm:pt>
    <dgm:pt modelId="{76A0468F-B087-4CC8-A582-AD9D89CF6C5A}" type="sibTrans" cxnId="{E150AAD1-1BAD-4E39-BF9C-21E7B0A9CFDB}">
      <dgm:prSet/>
      <dgm:spPr/>
      <dgm:t>
        <a:bodyPr/>
        <a:lstStyle/>
        <a:p>
          <a:endParaRPr lang="it-IT"/>
        </a:p>
      </dgm:t>
    </dgm:pt>
    <dgm:pt modelId="{E8F7077E-8610-467D-A05D-02774FD6A676}">
      <dgm:prSet/>
      <dgm:spPr/>
      <dgm:t>
        <a:bodyPr/>
        <a:lstStyle/>
        <a:p>
          <a:endParaRPr lang="it-IT"/>
        </a:p>
      </dgm:t>
    </dgm:pt>
    <dgm:pt modelId="{5FA06D95-59D5-4A4C-B6ED-16FEE844A1A0}" type="parTrans" cxnId="{4263A7D3-8EEC-46F1-A37C-F51156957AFC}">
      <dgm:prSet/>
      <dgm:spPr/>
      <dgm:t>
        <a:bodyPr/>
        <a:lstStyle/>
        <a:p>
          <a:endParaRPr lang="it-IT"/>
        </a:p>
      </dgm:t>
    </dgm:pt>
    <dgm:pt modelId="{0E6662C7-1901-4D1F-A2DD-FE9EFE90D899}" type="sibTrans" cxnId="{4263A7D3-8EEC-46F1-A37C-F51156957AFC}">
      <dgm:prSet/>
      <dgm:spPr/>
      <dgm:t>
        <a:bodyPr/>
        <a:lstStyle/>
        <a:p>
          <a:endParaRPr lang="it-IT"/>
        </a:p>
      </dgm:t>
    </dgm:pt>
    <dgm:pt modelId="{A1F6DC74-F03A-4BEF-835D-2AA2E4374B7C}" type="pres">
      <dgm:prSet presAssocID="{003EEC06-4D1E-450D-AF3B-422ACE080CA0}" presName="matrix" presStyleCnt="0">
        <dgm:presLayoutVars>
          <dgm:chMax val="1"/>
          <dgm:dir/>
          <dgm:resizeHandles val="exact"/>
        </dgm:presLayoutVars>
      </dgm:prSet>
      <dgm:spPr/>
    </dgm:pt>
    <dgm:pt modelId="{3DB019F5-CAF0-4237-9C2D-6BFACC80636D}" type="pres">
      <dgm:prSet presAssocID="{003EEC06-4D1E-450D-AF3B-422ACE080CA0}" presName="diamond" presStyleLbl="bgShp" presStyleIdx="0" presStyleCnt="1"/>
      <dgm:spPr/>
    </dgm:pt>
    <dgm:pt modelId="{9DADAC86-E08B-4968-B56E-66BDC993F0DA}" type="pres">
      <dgm:prSet presAssocID="{003EEC06-4D1E-450D-AF3B-422ACE080CA0}" presName="quad1" presStyleLbl="node1" presStyleIdx="0" presStyleCnt="4" custLinFactX="11108" custLinFactNeighborX="100000" custLinFactNeighborY="1745">
        <dgm:presLayoutVars>
          <dgm:chMax val="0"/>
          <dgm:chPref val="0"/>
          <dgm:bulletEnabled val="1"/>
        </dgm:presLayoutVars>
      </dgm:prSet>
      <dgm:spPr/>
    </dgm:pt>
    <dgm:pt modelId="{B63A2FD4-826C-4224-AAD2-B4D4C293A971}" type="pres">
      <dgm:prSet presAssocID="{003EEC06-4D1E-450D-AF3B-422ACE080CA0}" presName="quad2" presStyleLbl="node1" presStyleIdx="1" presStyleCnt="4" custLinFactX="-3545" custLinFactNeighborX="-100000" custLinFactNeighborY="581">
        <dgm:presLayoutVars>
          <dgm:chMax val="0"/>
          <dgm:chPref val="0"/>
          <dgm:bulletEnabled val="1"/>
        </dgm:presLayoutVars>
      </dgm:prSet>
      <dgm:spPr/>
    </dgm:pt>
    <dgm:pt modelId="{6B0F9C09-9B89-493C-B06D-431581F2A601}" type="pres">
      <dgm:prSet presAssocID="{003EEC06-4D1E-450D-AF3B-422ACE080CA0}" presName="quad3" presStyleLbl="node1" presStyleIdx="2" presStyleCnt="4">
        <dgm:presLayoutVars>
          <dgm:chMax val="0"/>
          <dgm:chPref val="0"/>
          <dgm:bulletEnabled val="1"/>
        </dgm:presLayoutVars>
      </dgm:prSet>
      <dgm:spPr/>
    </dgm:pt>
    <dgm:pt modelId="{27E6EB10-94E8-4C31-BEE8-26A0438338A7}" type="pres">
      <dgm:prSet presAssocID="{003EEC06-4D1E-450D-AF3B-422ACE080CA0}" presName="quad4" presStyleLbl="node1" presStyleIdx="3" presStyleCnt="4">
        <dgm:presLayoutVars>
          <dgm:chMax val="0"/>
          <dgm:chPref val="0"/>
          <dgm:bulletEnabled val="1"/>
        </dgm:presLayoutVars>
      </dgm:prSet>
      <dgm:spPr/>
    </dgm:pt>
  </dgm:ptLst>
  <dgm:cxnLst>
    <dgm:cxn modelId="{B1026309-3E7C-4E0D-BDEC-909116268E57}" type="presOf" srcId="{003EEC06-4D1E-450D-AF3B-422ACE080CA0}" destId="{A1F6DC74-F03A-4BEF-835D-2AA2E4374B7C}" srcOrd="0" destOrd="0" presId="urn:microsoft.com/office/officeart/2005/8/layout/matrix3"/>
    <dgm:cxn modelId="{3E233310-DB1F-42E9-8060-B47DF4C12D99}" srcId="{003EEC06-4D1E-450D-AF3B-422ACE080CA0}" destId="{B3A8CB8D-56F3-4A7D-A208-C92CECF39081}" srcOrd="2" destOrd="0" parTransId="{30C6705D-381B-474C-8C04-61E3958D5ABE}" sibTransId="{6D643C33-26B3-4343-B901-EEB61B65B6F3}"/>
    <dgm:cxn modelId="{525CF23F-283C-4BBC-A484-4C0DC3089D11}" type="presOf" srcId="{B3A8CB8D-56F3-4A7D-A208-C92CECF39081}" destId="{6B0F9C09-9B89-493C-B06D-431581F2A601}" srcOrd="0" destOrd="0" presId="urn:microsoft.com/office/officeart/2005/8/layout/matrix3"/>
    <dgm:cxn modelId="{3F46125F-92A9-4AB0-9545-D0B032D0D887}" type="presOf" srcId="{9CFB9883-17CA-430A-AEE4-90F52FC7A704}" destId="{9DADAC86-E08B-4968-B56E-66BDC993F0DA}" srcOrd="0" destOrd="0" presId="urn:microsoft.com/office/officeart/2005/8/layout/matrix3"/>
    <dgm:cxn modelId="{F7781655-C0B8-4B2E-A4EB-56DE07C3C2FD}" srcId="{003EEC06-4D1E-450D-AF3B-422ACE080CA0}" destId="{57AA5206-1BB3-48CA-B092-F8CA2BC60EE2}" srcOrd="3" destOrd="0" parTransId="{AAA2A294-DAC2-48EE-AC19-3A1E37337F64}" sibTransId="{F45A37CA-57AB-49D4-965A-8513289E4368}"/>
    <dgm:cxn modelId="{D5DF5678-5FDE-4967-ABF4-2BB072EE3D16}" type="presOf" srcId="{86914926-E4D3-4BE2-B130-5D71F3F6AD2B}" destId="{B63A2FD4-826C-4224-AAD2-B4D4C293A971}" srcOrd="0" destOrd="0" presId="urn:microsoft.com/office/officeart/2005/8/layout/matrix3"/>
    <dgm:cxn modelId="{EB821685-5598-4408-8627-AB3CA628C268}" srcId="{003EEC06-4D1E-450D-AF3B-422ACE080CA0}" destId="{86914926-E4D3-4BE2-B130-5D71F3F6AD2B}" srcOrd="1" destOrd="0" parTransId="{C0047ECB-F97C-458A-8702-10DDC1DED573}" sibTransId="{AA3EE344-8861-45D1-8385-0CDD37D2F6A8}"/>
    <dgm:cxn modelId="{B9F4BFAE-823D-46F2-85CB-03CF110A289F}" srcId="{003EEC06-4D1E-450D-AF3B-422ACE080CA0}" destId="{9CFB9883-17CA-430A-AEE4-90F52FC7A704}" srcOrd="0" destOrd="0" parTransId="{0C300266-2AFC-44EF-8FE0-22C51FA706FD}" sibTransId="{5A50CB40-E632-43E4-8EC4-E82132EEF69A}"/>
    <dgm:cxn modelId="{0B951AC6-11D8-4673-8310-B84504BB8463}" type="presOf" srcId="{57AA5206-1BB3-48CA-B092-F8CA2BC60EE2}" destId="{27E6EB10-94E8-4C31-BEE8-26A0438338A7}" srcOrd="0" destOrd="0" presId="urn:microsoft.com/office/officeart/2005/8/layout/matrix3"/>
    <dgm:cxn modelId="{E150AAD1-1BAD-4E39-BF9C-21E7B0A9CFDB}" srcId="{003EEC06-4D1E-450D-AF3B-422ACE080CA0}" destId="{0DEED38D-5B76-4A27-9BCF-B268E53CCC46}" srcOrd="4" destOrd="0" parTransId="{3F8453C9-074B-4E17-B0D9-81E5C432EA2C}" sibTransId="{76A0468F-B087-4CC8-A582-AD9D89CF6C5A}"/>
    <dgm:cxn modelId="{4263A7D3-8EEC-46F1-A37C-F51156957AFC}" srcId="{003EEC06-4D1E-450D-AF3B-422ACE080CA0}" destId="{E8F7077E-8610-467D-A05D-02774FD6A676}" srcOrd="5" destOrd="0" parTransId="{5FA06D95-59D5-4A4C-B6ED-16FEE844A1A0}" sibTransId="{0E6662C7-1901-4D1F-A2DD-FE9EFE90D899}"/>
    <dgm:cxn modelId="{56872F2E-234B-4399-908B-374C99F0A94D}" type="presParOf" srcId="{A1F6DC74-F03A-4BEF-835D-2AA2E4374B7C}" destId="{3DB019F5-CAF0-4237-9C2D-6BFACC80636D}" srcOrd="0" destOrd="0" presId="urn:microsoft.com/office/officeart/2005/8/layout/matrix3"/>
    <dgm:cxn modelId="{0965F369-6BD3-47D1-8116-8113F7A5C68D}" type="presParOf" srcId="{A1F6DC74-F03A-4BEF-835D-2AA2E4374B7C}" destId="{9DADAC86-E08B-4968-B56E-66BDC993F0DA}" srcOrd="1" destOrd="0" presId="urn:microsoft.com/office/officeart/2005/8/layout/matrix3"/>
    <dgm:cxn modelId="{7CFB8E54-50F7-494F-B264-4D1ECBB7F728}" type="presParOf" srcId="{A1F6DC74-F03A-4BEF-835D-2AA2E4374B7C}" destId="{B63A2FD4-826C-4224-AAD2-B4D4C293A971}" srcOrd="2" destOrd="0" presId="urn:microsoft.com/office/officeart/2005/8/layout/matrix3"/>
    <dgm:cxn modelId="{C9BA9E96-936D-487B-8980-9AF05785F159}" type="presParOf" srcId="{A1F6DC74-F03A-4BEF-835D-2AA2E4374B7C}" destId="{6B0F9C09-9B89-493C-B06D-431581F2A601}" srcOrd="3" destOrd="0" presId="urn:microsoft.com/office/officeart/2005/8/layout/matrix3"/>
    <dgm:cxn modelId="{02D244FE-BE5F-456F-A8AD-014844FBE702}" type="presParOf" srcId="{A1F6DC74-F03A-4BEF-835D-2AA2E4374B7C}" destId="{27E6EB10-94E8-4C31-BEE8-26A0438338A7}"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3EEC06-4D1E-450D-AF3B-422ACE080CA0}" type="doc">
      <dgm:prSet loTypeId="urn:microsoft.com/office/officeart/2005/8/layout/matrix3" loCatId="matrix" qsTypeId="urn:microsoft.com/office/officeart/2005/8/quickstyle/simple4" qsCatId="simple" csTypeId="urn:microsoft.com/office/officeart/2005/8/colors/accent3_2" csCatId="accent3" phldr="1"/>
      <dgm:spPr/>
      <dgm:t>
        <a:bodyPr/>
        <a:lstStyle/>
        <a:p>
          <a:endParaRPr lang="en-US"/>
        </a:p>
      </dgm:t>
    </dgm:pt>
    <dgm:pt modelId="{9CFB9883-17CA-430A-AEE4-90F52FC7A704}">
      <dgm:prSet/>
      <dgm:spPr/>
      <dgm:t>
        <a:bodyPr/>
        <a:lstStyle/>
        <a:p>
          <a:r>
            <a:rPr lang="en-US" b="0" dirty="0">
              <a:solidFill>
                <a:schemeClr val="bg1"/>
              </a:solidFill>
            </a:rPr>
            <a:t>Tipo di </a:t>
          </a:r>
          <a:r>
            <a:rPr lang="en-US" b="0" dirty="0" err="1">
              <a:solidFill>
                <a:schemeClr val="bg1"/>
              </a:solidFill>
            </a:rPr>
            <a:t>procedura</a:t>
          </a:r>
          <a:endParaRPr lang="en-US" b="0" dirty="0">
            <a:solidFill>
              <a:schemeClr val="bg1"/>
            </a:solidFill>
          </a:endParaRPr>
        </a:p>
      </dgm:t>
    </dgm:pt>
    <dgm:pt modelId="{0C300266-2AFC-44EF-8FE0-22C51FA706FD}" type="parTrans" cxnId="{B9F4BFAE-823D-46F2-85CB-03CF110A289F}">
      <dgm:prSet/>
      <dgm:spPr/>
      <dgm:t>
        <a:bodyPr/>
        <a:lstStyle/>
        <a:p>
          <a:endParaRPr lang="en-US"/>
        </a:p>
      </dgm:t>
    </dgm:pt>
    <dgm:pt modelId="{5A50CB40-E632-43E4-8EC4-E82132EEF69A}" type="sibTrans" cxnId="{B9F4BFAE-823D-46F2-85CB-03CF110A289F}">
      <dgm:prSet/>
      <dgm:spPr/>
      <dgm:t>
        <a:bodyPr/>
        <a:lstStyle/>
        <a:p>
          <a:endParaRPr lang="en-US"/>
        </a:p>
      </dgm:t>
    </dgm:pt>
    <dgm:pt modelId="{86914926-E4D3-4BE2-B130-5D71F3F6AD2B}">
      <dgm:prSet/>
      <dgm:spPr/>
      <dgm:t>
        <a:bodyPr/>
        <a:lstStyle/>
        <a:p>
          <a:r>
            <a:rPr lang="en-US" dirty="0" err="1"/>
            <a:t>Presenza</a:t>
          </a:r>
          <a:r>
            <a:rPr lang="en-US" dirty="0"/>
            <a:t> di </a:t>
          </a:r>
          <a:r>
            <a:rPr lang="en-US" dirty="0" err="1"/>
            <a:t>ernia</a:t>
          </a:r>
          <a:r>
            <a:rPr lang="en-US" dirty="0"/>
            <a:t> </a:t>
          </a:r>
          <a:r>
            <a:rPr lang="en-US" dirty="0" err="1"/>
            <a:t>iatale</a:t>
          </a:r>
          <a:endParaRPr lang="en-US" dirty="0"/>
        </a:p>
      </dgm:t>
    </dgm:pt>
    <dgm:pt modelId="{C0047ECB-F97C-458A-8702-10DDC1DED573}" type="parTrans" cxnId="{EB821685-5598-4408-8627-AB3CA628C268}">
      <dgm:prSet/>
      <dgm:spPr/>
      <dgm:t>
        <a:bodyPr/>
        <a:lstStyle/>
        <a:p>
          <a:endParaRPr lang="en-US"/>
        </a:p>
      </dgm:t>
    </dgm:pt>
    <dgm:pt modelId="{AA3EE344-8861-45D1-8385-0CDD37D2F6A8}" type="sibTrans" cxnId="{EB821685-5598-4408-8627-AB3CA628C268}">
      <dgm:prSet/>
      <dgm:spPr/>
      <dgm:t>
        <a:bodyPr/>
        <a:lstStyle/>
        <a:p>
          <a:endParaRPr lang="en-US"/>
        </a:p>
      </dgm:t>
    </dgm:pt>
    <dgm:pt modelId="{B3A8CB8D-56F3-4A7D-A208-C92CECF39081}">
      <dgm:prSet/>
      <dgm:spPr/>
      <dgm:t>
        <a:bodyPr/>
        <a:lstStyle/>
        <a:p>
          <a:r>
            <a:rPr lang="en-US" b="1" dirty="0" err="1">
              <a:solidFill>
                <a:srgbClr val="FFFF00"/>
              </a:solidFill>
            </a:rPr>
            <a:t>Tecnica</a:t>
          </a:r>
          <a:r>
            <a:rPr lang="en-US" b="1" dirty="0">
              <a:solidFill>
                <a:srgbClr val="FFFF00"/>
              </a:solidFill>
            </a:rPr>
            <a:t> </a:t>
          </a:r>
          <a:r>
            <a:rPr lang="en-US" b="1" dirty="0" err="1">
              <a:solidFill>
                <a:srgbClr val="FFFF00"/>
              </a:solidFill>
            </a:rPr>
            <a:t>chirurgica</a:t>
          </a:r>
          <a:endParaRPr lang="en-US" b="1" dirty="0">
            <a:solidFill>
              <a:srgbClr val="FFFF00"/>
            </a:solidFill>
          </a:endParaRPr>
        </a:p>
      </dgm:t>
    </dgm:pt>
    <dgm:pt modelId="{30C6705D-381B-474C-8C04-61E3958D5ABE}" type="parTrans" cxnId="{3E233310-DB1F-42E9-8060-B47DF4C12D99}">
      <dgm:prSet/>
      <dgm:spPr/>
      <dgm:t>
        <a:bodyPr/>
        <a:lstStyle/>
        <a:p>
          <a:endParaRPr lang="en-US"/>
        </a:p>
      </dgm:t>
    </dgm:pt>
    <dgm:pt modelId="{6D643C33-26B3-4343-B901-EEB61B65B6F3}" type="sibTrans" cxnId="{3E233310-DB1F-42E9-8060-B47DF4C12D99}">
      <dgm:prSet/>
      <dgm:spPr/>
      <dgm:t>
        <a:bodyPr/>
        <a:lstStyle/>
        <a:p>
          <a:endParaRPr lang="en-US"/>
        </a:p>
      </dgm:t>
    </dgm:pt>
    <dgm:pt modelId="{57AA5206-1BB3-48CA-B092-F8CA2BC60EE2}">
      <dgm:prSet/>
      <dgm:spPr/>
      <dgm:t>
        <a:bodyPr/>
        <a:lstStyle/>
        <a:p>
          <a:r>
            <a:rPr lang="en-US" dirty="0" err="1"/>
            <a:t>Aderenza</a:t>
          </a:r>
          <a:r>
            <a:rPr lang="en-US" dirty="0"/>
            <a:t> post-</a:t>
          </a:r>
          <a:r>
            <a:rPr lang="en-US" dirty="0" err="1"/>
            <a:t>operatoria</a:t>
          </a:r>
          <a:r>
            <a:rPr lang="en-US" dirty="0"/>
            <a:t> a </a:t>
          </a:r>
          <a:r>
            <a:rPr lang="en-US" dirty="0" err="1"/>
            <a:t>dieta</a:t>
          </a:r>
          <a:r>
            <a:rPr lang="en-US" dirty="0"/>
            <a:t> e follow-up</a:t>
          </a:r>
        </a:p>
      </dgm:t>
    </dgm:pt>
    <dgm:pt modelId="{AAA2A294-DAC2-48EE-AC19-3A1E37337F64}" type="parTrans" cxnId="{F7781655-C0B8-4B2E-A4EB-56DE07C3C2FD}">
      <dgm:prSet/>
      <dgm:spPr/>
      <dgm:t>
        <a:bodyPr/>
        <a:lstStyle/>
        <a:p>
          <a:endParaRPr lang="en-US"/>
        </a:p>
      </dgm:t>
    </dgm:pt>
    <dgm:pt modelId="{F45A37CA-57AB-49D4-965A-8513289E4368}" type="sibTrans" cxnId="{F7781655-C0B8-4B2E-A4EB-56DE07C3C2FD}">
      <dgm:prSet/>
      <dgm:spPr/>
      <dgm:t>
        <a:bodyPr/>
        <a:lstStyle/>
        <a:p>
          <a:endParaRPr lang="en-US"/>
        </a:p>
      </dgm:t>
    </dgm:pt>
    <dgm:pt modelId="{0DEED38D-5B76-4A27-9BCF-B268E53CCC46}">
      <dgm:prSet/>
      <dgm:spPr/>
      <dgm:t>
        <a:bodyPr/>
        <a:lstStyle/>
        <a:p>
          <a:endParaRPr lang="it-IT"/>
        </a:p>
      </dgm:t>
    </dgm:pt>
    <dgm:pt modelId="{3F8453C9-074B-4E17-B0D9-81E5C432EA2C}" type="parTrans" cxnId="{E150AAD1-1BAD-4E39-BF9C-21E7B0A9CFDB}">
      <dgm:prSet/>
      <dgm:spPr/>
      <dgm:t>
        <a:bodyPr/>
        <a:lstStyle/>
        <a:p>
          <a:endParaRPr lang="it-IT"/>
        </a:p>
      </dgm:t>
    </dgm:pt>
    <dgm:pt modelId="{76A0468F-B087-4CC8-A582-AD9D89CF6C5A}" type="sibTrans" cxnId="{E150AAD1-1BAD-4E39-BF9C-21E7B0A9CFDB}">
      <dgm:prSet/>
      <dgm:spPr/>
      <dgm:t>
        <a:bodyPr/>
        <a:lstStyle/>
        <a:p>
          <a:endParaRPr lang="it-IT"/>
        </a:p>
      </dgm:t>
    </dgm:pt>
    <dgm:pt modelId="{E8F7077E-8610-467D-A05D-02774FD6A676}">
      <dgm:prSet/>
      <dgm:spPr/>
      <dgm:t>
        <a:bodyPr/>
        <a:lstStyle/>
        <a:p>
          <a:endParaRPr lang="it-IT"/>
        </a:p>
      </dgm:t>
    </dgm:pt>
    <dgm:pt modelId="{5FA06D95-59D5-4A4C-B6ED-16FEE844A1A0}" type="parTrans" cxnId="{4263A7D3-8EEC-46F1-A37C-F51156957AFC}">
      <dgm:prSet/>
      <dgm:spPr/>
      <dgm:t>
        <a:bodyPr/>
        <a:lstStyle/>
        <a:p>
          <a:endParaRPr lang="it-IT"/>
        </a:p>
      </dgm:t>
    </dgm:pt>
    <dgm:pt modelId="{0E6662C7-1901-4D1F-A2DD-FE9EFE90D899}" type="sibTrans" cxnId="{4263A7D3-8EEC-46F1-A37C-F51156957AFC}">
      <dgm:prSet/>
      <dgm:spPr/>
      <dgm:t>
        <a:bodyPr/>
        <a:lstStyle/>
        <a:p>
          <a:endParaRPr lang="it-IT"/>
        </a:p>
      </dgm:t>
    </dgm:pt>
    <dgm:pt modelId="{6A43B8D7-7129-4697-A216-ACC091064841}">
      <dgm:prSet/>
      <dgm:spPr/>
      <dgm:t>
        <a:bodyPr/>
        <a:lstStyle/>
        <a:p>
          <a:endParaRPr lang="it-IT"/>
        </a:p>
      </dgm:t>
    </dgm:pt>
    <dgm:pt modelId="{FF000B98-6AF0-4174-BE3F-4C8886BB475C}" type="parTrans" cxnId="{FD85529C-7D13-4B87-A330-492C25109911}">
      <dgm:prSet/>
      <dgm:spPr/>
      <dgm:t>
        <a:bodyPr/>
        <a:lstStyle/>
        <a:p>
          <a:endParaRPr lang="it-IT"/>
        </a:p>
      </dgm:t>
    </dgm:pt>
    <dgm:pt modelId="{82D3760E-A805-4064-BD90-96C92112EDD5}" type="sibTrans" cxnId="{FD85529C-7D13-4B87-A330-492C25109911}">
      <dgm:prSet/>
      <dgm:spPr/>
      <dgm:t>
        <a:bodyPr/>
        <a:lstStyle/>
        <a:p>
          <a:endParaRPr lang="it-IT"/>
        </a:p>
      </dgm:t>
    </dgm:pt>
    <dgm:pt modelId="{0CF49ED5-A9C4-4B2F-BAA6-86884BF1E507}">
      <dgm:prSet/>
      <dgm:spPr/>
      <dgm:t>
        <a:bodyPr/>
        <a:lstStyle/>
        <a:p>
          <a:endParaRPr lang="it-IT"/>
        </a:p>
      </dgm:t>
    </dgm:pt>
    <dgm:pt modelId="{70547464-8909-498E-A593-B3A9D4C4F2E7}" type="parTrans" cxnId="{6706D273-18E9-4760-9288-2377D6B137B0}">
      <dgm:prSet/>
      <dgm:spPr/>
      <dgm:t>
        <a:bodyPr/>
        <a:lstStyle/>
        <a:p>
          <a:endParaRPr lang="it-IT"/>
        </a:p>
      </dgm:t>
    </dgm:pt>
    <dgm:pt modelId="{39B03EC3-44FB-45DB-A02D-CBB5B75DC533}" type="sibTrans" cxnId="{6706D273-18E9-4760-9288-2377D6B137B0}">
      <dgm:prSet/>
      <dgm:spPr/>
      <dgm:t>
        <a:bodyPr/>
        <a:lstStyle/>
        <a:p>
          <a:endParaRPr lang="it-IT"/>
        </a:p>
      </dgm:t>
    </dgm:pt>
    <dgm:pt modelId="{ED41E655-D307-4D71-9974-C6BA05EC5E96}">
      <dgm:prSet/>
      <dgm:spPr/>
      <dgm:t>
        <a:bodyPr/>
        <a:lstStyle/>
        <a:p>
          <a:endParaRPr lang="it-IT"/>
        </a:p>
      </dgm:t>
    </dgm:pt>
    <dgm:pt modelId="{B025E808-F26D-4236-B2B1-CAD4768E8D78}" type="parTrans" cxnId="{5F99D236-A942-47C2-B7A7-162BDBB6C733}">
      <dgm:prSet/>
      <dgm:spPr/>
      <dgm:t>
        <a:bodyPr/>
        <a:lstStyle/>
        <a:p>
          <a:endParaRPr lang="it-IT"/>
        </a:p>
      </dgm:t>
    </dgm:pt>
    <dgm:pt modelId="{223B657E-D30D-4156-8C05-A451404C8AD8}" type="sibTrans" cxnId="{5F99D236-A942-47C2-B7A7-162BDBB6C733}">
      <dgm:prSet/>
      <dgm:spPr/>
      <dgm:t>
        <a:bodyPr/>
        <a:lstStyle/>
        <a:p>
          <a:endParaRPr lang="it-IT"/>
        </a:p>
      </dgm:t>
    </dgm:pt>
    <dgm:pt modelId="{CF731DE8-7309-464C-8905-D894033EAE24}">
      <dgm:prSet/>
      <dgm:spPr/>
      <dgm:t>
        <a:bodyPr/>
        <a:lstStyle/>
        <a:p>
          <a:endParaRPr lang="it-IT"/>
        </a:p>
      </dgm:t>
    </dgm:pt>
    <dgm:pt modelId="{822F5650-2846-4441-812F-D968619D0637}" type="parTrans" cxnId="{7A3BFA48-50BF-4C30-B316-30D8C3D768CB}">
      <dgm:prSet/>
      <dgm:spPr/>
      <dgm:t>
        <a:bodyPr/>
        <a:lstStyle/>
        <a:p>
          <a:endParaRPr lang="it-IT"/>
        </a:p>
      </dgm:t>
    </dgm:pt>
    <dgm:pt modelId="{ADFAB0FD-270C-4373-8DFE-80DBFD5C275A}" type="sibTrans" cxnId="{7A3BFA48-50BF-4C30-B316-30D8C3D768CB}">
      <dgm:prSet/>
      <dgm:spPr/>
      <dgm:t>
        <a:bodyPr/>
        <a:lstStyle/>
        <a:p>
          <a:endParaRPr lang="it-IT"/>
        </a:p>
      </dgm:t>
    </dgm:pt>
    <dgm:pt modelId="{A1F6DC74-F03A-4BEF-835D-2AA2E4374B7C}" type="pres">
      <dgm:prSet presAssocID="{003EEC06-4D1E-450D-AF3B-422ACE080CA0}" presName="matrix" presStyleCnt="0">
        <dgm:presLayoutVars>
          <dgm:chMax val="1"/>
          <dgm:dir/>
          <dgm:resizeHandles val="exact"/>
        </dgm:presLayoutVars>
      </dgm:prSet>
      <dgm:spPr/>
    </dgm:pt>
    <dgm:pt modelId="{3DB019F5-CAF0-4237-9C2D-6BFACC80636D}" type="pres">
      <dgm:prSet presAssocID="{003EEC06-4D1E-450D-AF3B-422ACE080CA0}" presName="diamond" presStyleLbl="bgShp" presStyleIdx="0" presStyleCnt="1"/>
      <dgm:spPr/>
    </dgm:pt>
    <dgm:pt modelId="{9DADAC86-E08B-4968-B56E-66BDC993F0DA}" type="pres">
      <dgm:prSet presAssocID="{003EEC06-4D1E-450D-AF3B-422ACE080CA0}" presName="quad1" presStyleLbl="node1" presStyleIdx="0" presStyleCnt="4" custLinFactX="11108" custLinFactNeighborX="100000" custLinFactNeighborY="1745">
        <dgm:presLayoutVars>
          <dgm:chMax val="0"/>
          <dgm:chPref val="0"/>
          <dgm:bulletEnabled val="1"/>
        </dgm:presLayoutVars>
      </dgm:prSet>
      <dgm:spPr/>
    </dgm:pt>
    <dgm:pt modelId="{B63A2FD4-826C-4224-AAD2-B4D4C293A971}" type="pres">
      <dgm:prSet presAssocID="{003EEC06-4D1E-450D-AF3B-422ACE080CA0}" presName="quad2" presStyleLbl="node1" presStyleIdx="1" presStyleCnt="4" custLinFactX="-3545" custLinFactNeighborX="-100000" custLinFactNeighborY="581">
        <dgm:presLayoutVars>
          <dgm:chMax val="0"/>
          <dgm:chPref val="0"/>
          <dgm:bulletEnabled val="1"/>
        </dgm:presLayoutVars>
      </dgm:prSet>
      <dgm:spPr/>
    </dgm:pt>
    <dgm:pt modelId="{6B0F9C09-9B89-493C-B06D-431581F2A601}" type="pres">
      <dgm:prSet presAssocID="{003EEC06-4D1E-450D-AF3B-422ACE080CA0}" presName="quad3" presStyleLbl="node1" presStyleIdx="2" presStyleCnt="4">
        <dgm:presLayoutVars>
          <dgm:chMax val="0"/>
          <dgm:chPref val="0"/>
          <dgm:bulletEnabled val="1"/>
        </dgm:presLayoutVars>
      </dgm:prSet>
      <dgm:spPr/>
    </dgm:pt>
    <dgm:pt modelId="{27E6EB10-94E8-4C31-BEE8-26A0438338A7}" type="pres">
      <dgm:prSet presAssocID="{003EEC06-4D1E-450D-AF3B-422ACE080CA0}" presName="quad4" presStyleLbl="node1" presStyleIdx="3" presStyleCnt="4">
        <dgm:presLayoutVars>
          <dgm:chMax val="0"/>
          <dgm:chPref val="0"/>
          <dgm:bulletEnabled val="1"/>
        </dgm:presLayoutVars>
      </dgm:prSet>
      <dgm:spPr/>
    </dgm:pt>
  </dgm:ptLst>
  <dgm:cxnLst>
    <dgm:cxn modelId="{B1026309-3E7C-4E0D-BDEC-909116268E57}" type="presOf" srcId="{003EEC06-4D1E-450D-AF3B-422ACE080CA0}" destId="{A1F6DC74-F03A-4BEF-835D-2AA2E4374B7C}" srcOrd="0" destOrd="0" presId="urn:microsoft.com/office/officeart/2005/8/layout/matrix3"/>
    <dgm:cxn modelId="{3E233310-DB1F-42E9-8060-B47DF4C12D99}" srcId="{003EEC06-4D1E-450D-AF3B-422ACE080CA0}" destId="{B3A8CB8D-56F3-4A7D-A208-C92CECF39081}" srcOrd="2" destOrd="0" parTransId="{30C6705D-381B-474C-8C04-61E3958D5ABE}" sibTransId="{6D643C33-26B3-4343-B901-EEB61B65B6F3}"/>
    <dgm:cxn modelId="{5F99D236-A942-47C2-B7A7-162BDBB6C733}" srcId="{003EEC06-4D1E-450D-AF3B-422ACE080CA0}" destId="{ED41E655-D307-4D71-9974-C6BA05EC5E96}" srcOrd="8" destOrd="0" parTransId="{B025E808-F26D-4236-B2B1-CAD4768E8D78}" sibTransId="{223B657E-D30D-4156-8C05-A451404C8AD8}"/>
    <dgm:cxn modelId="{525CF23F-283C-4BBC-A484-4C0DC3089D11}" type="presOf" srcId="{B3A8CB8D-56F3-4A7D-A208-C92CECF39081}" destId="{6B0F9C09-9B89-493C-B06D-431581F2A601}" srcOrd="0" destOrd="0" presId="urn:microsoft.com/office/officeart/2005/8/layout/matrix3"/>
    <dgm:cxn modelId="{3F46125F-92A9-4AB0-9545-D0B032D0D887}" type="presOf" srcId="{9CFB9883-17CA-430A-AEE4-90F52FC7A704}" destId="{9DADAC86-E08B-4968-B56E-66BDC993F0DA}" srcOrd="0" destOrd="0" presId="urn:microsoft.com/office/officeart/2005/8/layout/matrix3"/>
    <dgm:cxn modelId="{7A3BFA48-50BF-4C30-B316-30D8C3D768CB}" srcId="{003EEC06-4D1E-450D-AF3B-422ACE080CA0}" destId="{CF731DE8-7309-464C-8905-D894033EAE24}" srcOrd="9" destOrd="0" parTransId="{822F5650-2846-4441-812F-D968619D0637}" sibTransId="{ADFAB0FD-270C-4373-8DFE-80DBFD5C275A}"/>
    <dgm:cxn modelId="{6706D273-18E9-4760-9288-2377D6B137B0}" srcId="{003EEC06-4D1E-450D-AF3B-422ACE080CA0}" destId="{0CF49ED5-A9C4-4B2F-BAA6-86884BF1E507}" srcOrd="7" destOrd="0" parTransId="{70547464-8909-498E-A593-B3A9D4C4F2E7}" sibTransId="{39B03EC3-44FB-45DB-A02D-CBB5B75DC533}"/>
    <dgm:cxn modelId="{F7781655-C0B8-4B2E-A4EB-56DE07C3C2FD}" srcId="{003EEC06-4D1E-450D-AF3B-422ACE080CA0}" destId="{57AA5206-1BB3-48CA-B092-F8CA2BC60EE2}" srcOrd="3" destOrd="0" parTransId="{AAA2A294-DAC2-48EE-AC19-3A1E37337F64}" sibTransId="{F45A37CA-57AB-49D4-965A-8513289E4368}"/>
    <dgm:cxn modelId="{D5DF5678-5FDE-4967-ABF4-2BB072EE3D16}" type="presOf" srcId="{86914926-E4D3-4BE2-B130-5D71F3F6AD2B}" destId="{B63A2FD4-826C-4224-AAD2-B4D4C293A971}" srcOrd="0" destOrd="0" presId="urn:microsoft.com/office/officeart/2005/8/layout/matrix3"/>
    <dgm:cxn modelId="{EB821685-5598-4408-8627-AB3CA628C268}" srcId="{003EEC06-4D1E-450D-AF3B-422ACE080CA0}" destId="{86914926-E4D3-4BE2-B130-5D71F3F6AD2B}" srcOrd="1" destOrd="0" parTransId="{C0047ECB-F97C-458A-8702-10DDC1DED573}" sibTransId="{AA3EE344-8861-45D1-8385-0CDD37D2F6A8}"/>
    <dgm:cxn modelId="{FD85529C-7D13-4B87-A330-492C25109911}" srcId="{003EEC06-4D1E-450D-AF3B-422ACE080CA0}" destId="{6A43B8D7-7129-4697-A216-ACC091064841}" srcOrd="6" destOrd="0" parTransId="{FF000B98-6AF0-4174-BE3F-4C8886BB475C}" sibTransId="{82D3760E-A805-4064-BD90-96C92112EDD5}"/>
    <dgm:cxn modelId="{B9F4BFAE-823D-46F2-85CB-03CF110A289F}" srcId="{003EEC06-4D1E-450D-AF3B-422ACE080CA0}" destId="{9CFB9883-17CA-430A-AEE4-90F52FC7A704}" srcOrd="0" destOrd="0" parTransId="{0C300266-2AFC-44EF-8FE0-22C51FA706FD}" sibTransId="{5A50CB40-E632-43E4-8EC4-E82132EEF69A}"/>
    <dgm:cxn modelId="{0B951AC6-11D8-4673-8310-B84504BB8463}" type="presOf" srcId="{57AA5206-1BB3-48CA-B092-F8CA2BC60EE2}" destId="{27E6EB10-94E8-4C31-BEE8-26A0438338A7}" srcOrd="0" destOrd="0" presId="urn:microsoft.com/office/officeart/2005/8/layout/matrix3"/>
    <dgm:cxn modelId="{E150AAD1-1BAD-4E39-BF9C-21E7B0A9CFDB}" srcId="{003EEC06-4D1E-450D-AF3B-422ACE080CA0}" destId="{0DEED38D-5B76-4A27-9BCF-B268E53CCC46}" srcOrd="4" destOrd="0" parTransId="{3F8453C9-074B-4E17-B0D9-81E5C432EA2C}" sibTransId="{76A0468F-B087-4CC8-A582-AD9D89CF6C5A}"/>
    <dgm:cxn modelId="{4263A7D3-8EEC-46F1-A37C-F51156957AFC}" srcId="{003EEC06-4D1E-450D-AF3B-422ACE080CA0}" destId="{E8F7077E-8610-467D-A05D-02774FD6A676}" srcOrd="5" destOrd="0" parTransId="{5FA06D95-59D5-4A4C-B6ED-16FEE844A1A0}" sibTransId="{0E6662C7-1901-4D1F-A2DD-FE9EFE90D899}"/>
    <dgm:cxn modelId="{56872F2E-234B-4399-908B-374C99F0A94D}" type="presParOf" srcId="{A1F6DC74-F03A-4BEF-835D-2AA2E4374B7C}" destId="{3DB019F5-CAF0-4237-9C2D-6BFACC80636D}" srcOrd="0" destOrd="0" presId="urn:microsoft.com/office/officeart/2005/8/layout/matrix3"/>
    <dgm:cxn modelId="{0965F369-6BD3-47D1-8116-8113F7A5C68D}" type="presParOf" srcId="{A1F6DC74-F03A-4BEF-835D-2AA2E4374B7C}" destId="{9DADAC86-E08B-4968-B56E-66BDC993F0DA}" srcOrd="1" destOrd="0" presId="urn:microsoft.com/office/officeart/2005/8/layout/matrix3"/>
    <dgm:cxn modelId="{7CFB8E54-50F7-494F-B264-4D1ECBB7F728}" type="presParOf" srcId="{A1F6DC74-F03A-4BEF-835D-2AA2E4374B7C}" destId="{B63A2FD4-826C-4224-AAD2-B4D4C293A971}" srcOrd="2" destOrd="0" presId="urn:microsoft.com/office/officeart/2005/8/layout/matrix3"/>
    <dgm:cxn modelId="{C9BA9E96-936D-487B-8980-9AF05785F159}" type="presParOf" srcId="{A1F6DC74-F03A-4BEF-835D-2AA2E4374B7C}" destId="{6B0F9C09-9B89-493C-B06D-431581F2A601}" srcOrd="3" destOrd="0" presId="urn:microsoft.com/office/officeart/2005/8/layout/matrix3"/>
    <dgm:cxn modelId="{02D244FE-BE5F-456F-A8AD-014844FBE702}" type="presParOf" srcId="{A1F6DC74-F03A-4BEF-835D-2AA2E4374B7C}" destId="{27E6EB10-94E8-4C31-BEE8-26A0438338A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3EEC06-4D1E-450D-AF3B-422ACE080CA0}" type="doc">
      <dgm:prSet loTypeId="urn:microsoft.com/office/officeart/2005/8/layout/matrix3" loCatId="matrix" qsTypeId="urn:microsoft.com/office/officeart/2005/8/quickstyle/simple4" qsCatId="simple" csTypeId="urn:microsoft.com/office/officeart/2005/8/colors/accent3_2" csCatId="accent3" phldr="1"/>
      <dgm:spPr/>
      <dgm:t>
        <a:bodyPr/>
        <a:lstStyle/>
        <a:p>
          <a:endParaRPr lang="en-US"/>
        </a:p>
      </dgm:t>
    </dgm:pt>
    <dgm:pt modelId="{9CFB9883-17CA-430A-AEE4-90F52FC7A704}">
      <dgm:prSet/>
      <dgm:spPr/>
      <dgm:t>
        <a:bodyPr/>
        <a:lstStyle/>
        <a:p>
          <a:r>
            <a:rPr lang="en-US" b="0" dirty="0">
              <a:solidFill>
                <a:schemeClr val="bg1"/>
              </a:solidFill>
            </a:rPr>
            <a:t>Tipo di </a:t>
          </a:r>
          <a:r>
            <a:rPr lang="en-US" b="0" dirty="0" err="1">
              <a:solidFill>
                <a:schemeClr val="bg1"/>
              </a:solidFill>
            </a:rPr>
            <a:t>procedura</a:t>
          </a:r>
          <a:endParaRPr lang="en-US" b="0" dirty="0">
            <a:solidFill>
              <a:schemeClr val="bg1"/>
            </a:solidFill>
          </a:endParaRPr>
        </a:p>
      </dgm:t>
    </dgm:pt>
    <dgm:pt modelId="{0C300266-2AFC-44EF-8FE0-22C51FA706FD}" type="parTrans" cxnId="{B9F4BFAE-823D-46F2-85CB-03CF110A289F}">
      <dgm:prSet/>
      <dgm:spPr/>
      <dgm:t>
        <a:bodyPr/>
        <a:lstStyle/>
        <a:p>
          <a:endParaRPr lang="en-US"/>
        </a:p>
      </dgm:t>
    </dgm:pt>
    <dgm:pt modelId="{5A50CB40-E632-43E4-8EC4-E82132EEF69A}" type="sibTrans" cxnId="{B9F4BFAE-823D-46F2-85CB-03CF110A289F}">
      <dgm:prSet/>
      <dgm:spPr/>
      <dgm:t>
        <a:bodyPr/>
        <a:lstStyle/>
        <a:p>
          <a:endParaRPr lang="en-US"/>
        </a:p>
      </dgm:t>
    </dgm:pt>
    <dgm:pt modelId="{86914926-E4D3-4BE2-B130-5D71F3F6AD2B}">
      <dgm:prSet/>
      <dgm:spPr/>
      <dgm:t>
        <a:bodyPr/>
        <a:lstStyle/>
        <a:p>
          <a:r>
            <a:rPr lang="en-US" dirty="0" err="1"/>
            <a:t>Presenza</a:t>
          </a:r>
          <a:r>
            <a:rPr lang="en-US" dirty="0"/>
            <a:t> di </a:t>
          </a:r>
          <a:r>
            <a:rPr lang="en-US" dirty="0" err="1"/>
            <a:t>ernia</a:t>
          </a:r>
          <a:r>
            <a:rPr lang="en-US" dirty="0"/>
            <a:t> </a:t>
          </a:r>
          <a:r>
            <a:rPr lang="en-US" dirty="0" err="1"/>
            <a:t>iatale</a:t>
          </a:r>
          <a:endParaRPr lang="en-US" dirty="0"/>
        </a:p>
      </dgm:t>
    </dgm:pt>
    <dgm:pt modelId="{C0047ECB-F97C-458A-8702-10DDC1DED573}" type="parTrans" cxnId="{EB821685-5598-4408-8627-AB3CA628C268}">
      <dgm:prSet/>
      <dgm:spPr/>
      <dgm:t>
        <a:bodyPr/>
        <a:lstStyle/>
        <a:p>
          <a:endParaRPr lang="en-US"/>
        </a:p>
      </dgm:t>
    </dgm:pt>
    <dgm:pt modelId="{AA3EE344-8861-45D1-8385-0CDD37D2F6A8}" type="sibTrans" cxnId="{EB821685-5598-4408-8627-AB3CA628C268}">
      <dgm:prSet/>
      <dgm:spPr/>
      <dgm:t>
        <a:bodyPr/>
        <a:lstStyle/>
        <a:p>
          <a:endParaRPr lang="en-US"/>
        </a:p>
      </dgm:t>
    </dgm:pt>
    <dgm:pt modelId="{B3A8CB8D-56F3-4A7D-A208-C92CECF39081}">
      <dgm:prSet/>
      <dgm:spPr/>
      <dgm:t>
        <a:bodyPr/>
        <a:lstStyle/>
        <a:p>
          <a:r>
            <a:rPr lang="en-US" b="1" dirty="0" err="1">
              <a:solidFill>
                <a:srgbClr val="FFFF00"/>
              </a:solidFill>
            </a:rPr>
            <a:t>Tecnica</a:t>
          </a:r>
          <a:r>
            <a:rPr lang="en-US" b="1" dirty="0">
              <a:solidFill>
                <a:srgbClr val="FFFF00"/>
              </a:solidFill>
            </a:rPr>
            <a:t> </a:t>
          </a:r>
          <a:r>
            <a:rPr lang="en-US" b="1" dirty="0" err="1">
              <a:solidFill>
                <a:srgbClr val="FFFF00"/>
              </a:solidFill>
            </a:rPr>
            <a:t>chirurgica</a:t>
          </a:r>
          <a:endParaRPr lang="en-US" b="1" dirty="0">
            <a:solidFill>
              <a:srgbClr val="FFFF00"/>
            </a:solidFill>
          </a:endParaRPr>
        </a:p>
      </dgm:t>
    </dgm:pt>
    <dgm:pt modelId="{30C6705D-381B-474C-8C04-61E3958D5ABE}" type="parTrans" cxnId="{3E233310-DB1F-42E9-8060-B47DF4C12D99}">
      <dgm:prSet/>
      <dgm:spPr/>
      <dgm:t>
        <a:bodyPr/>
        <a:lstStyle/>
        <a:p>
          <a:endParaRPr lang="en-US"/>
        </a:p>
      </dgm:t>
    </dgm:pt>
    <dgm:pt modelId="{6D643C33-26B3-4343-B901-EEB61B65B6F3}" type="sibTrans" cxnId="{3E233310-DB1F-42E9-8060-B47DF4C12D99}">
      <dgm:prSet/>
      <dgm:spPr/>
      <dgm:t>
        <a:bodyPr/>
        <a:lstStyle/>
        <a:p>
          <a:endParaRPr lang="en-US"/>
        </a:p>
      </dgm:t>
    </dgm:pt>
    <dgm:pt modelId="{57AA5206-1BB3-48CA-B092-F8CA2BC60EE2}">
      <dgm:prSet/>
      <dgm:spPr/>
      <dgm:t>
        <a:bodyPr/>
        <a:lstStyle/>
        <a:p>
          <a:r>
            <a:rPr lang="en-US" dirty="0" err="1"/>
            <a:t>Aderenza</a:t>
          </a:r>
          <a:r>
            <a:rPr lang="en-US" dirty="0"/>
            <a:t> post-</a:t>
          </a:r>
          <a:r>
            <a:rPr lang="en-US" dirty="0" err="1"/>
            <a:t>operatoria</a:t>
          </a:r>
          <a:r>
            <a:rPr lang="en-US" dirty="0"/>
            <a:t> a </a:t>
          </a:r>
          <a:r>
            <a:rPr lang="en-US" dirty="0" err="1"/>
            <a:t>dieta</a:t>
          </a:r>
          <a:r>
            <a:rPr lang="en-US" dirty="0"/>
            <a:t> e follow-up</a:t>
          </a:r>
        </a:p>
      </dgm:t>
    </dgm:pt>
    <dgm:pt modelId="{AAA2A294-DAC2-48EE-AC19-3A1E37337F64}" type="parTrans" cxnId="{F7781655-C0B8-4B2E-A4EB-56DE07C3C2FD}">
      <dgm:prSet/>
      <dgm:spPr/>
      <dgm:t>
        <a:bodyPr/>
        <a:lstStyle/>
        <a:p>
          <a:endParaRPr lang="en-US"/>
        </a:p>
      </dgm:t>
    </dgm:pt>
    <dgm:pt modelId="{F45A37CA-57AB-49D4-965A-8513289E4368}" type="sibTrans" cxnId="{F7781655-C0B8-4B2E-A4EB-56DE07C3C2FD}">
      <dgm:prSet/>
      <dgm:spPr/>
      <dgm:t>
        <a:bodyPr/>
        <a:lstStyle/>
        <a:p>
          <a:endParaRPr lang="en-US"/>
        </a:p>
      </dgm:t>
    </dgm:pt>
    <dgm:pt modelId="{0DEED38D-5B76-4A27-9BCF-B268E53CCC46}">
      <dgm:prSet/>
      <dgm:spPr/>
      <dgm:t>
        <a:bodyPr/>
        <a:lstStyle/>
        <a:p>
          <a:endParaRPr lang="it-IT"/>
        </a:p>
      </dgm:t>
    </dgm:pt>
    <dgm:pt modelId="{3F8453C9-074B-4E17-B0D9-81E5C432EA2C}" type="parTrans" cxnId="{E150AAD1-1BAD-4E39-BF9C-21E7B0A9CFDB}">
      <dgm:prSet/>
      <dgm:spPr/>
      <dgm:t>
        <a:bodyPr/>
        <a:lstStyle/>
        <a:p>
          <a:endParaRPr lang="it-IT"/>
        </a:p>
      </dgm:t>
    </dgm:pt>
    <dgm:pt modelId="{76A0468F-B087-4CC8-A582-AD9D89CF6C5A}" type="sibTrans" cxnId="{E150AAD1-1BAD-4E39-BF9C-21E7B0A9CFDB}">
      <dgm:prSet/>
      <dgm:spPr/>
      <dgm:t>
        <a:bodyPr/>
        <a:lstStyle/>
        <a:p>
          <a:endParaRPr lang="it-IT"/>
        </a:p>
      </dgm:t>
    </dgm:pt>
    <dgm:pt modelId="{E8F7077E-8610-467D-A05D-02774FD6A676}">
      <dgm:prSet/>
      <dgm:spPr/>
      <dgm:t>
        <a:bodyPr/>
        <a:lstStyle/>
        <a:p>
          <a:endParaRPr lang="it-IT"/>
        </a:p>
      </dgm:t>
    </dgm:pt>
    <dgm:pt modelId="{5FA06D95-59D5-4A4C-B6ED-16FEE844A1A0}" type="parTrans" cxnId="{4263A7D3-8EEC-46F1-A37C-F51156957AFC}">
      <dgm:prSet/>
      <dgm:spPr/>
      <dgm:t>
        <a:bodyPr/>
        <a:lstStyle/>
        <a:p>
          <a:endParaRPr lang="it-IT"/>
        </a:p>
      </dgm:t>
    </dgm:pt>
    <dgm:pt modelId="{0E6662C7-1901-4D1F-A2DD-FE9EFE90D899}" type="sibTrans" cxnId="{4263A7D3-8EEC-46F1-A37C-F51156957AFC}">
      <dgm:prSet/>
      <dgm:spPr/>
      <dgm:t>
        <a:bodyPr/>
        <a:lstStyle/>
        <a:p>
          <a:endParaRPr lang="it-IT"/>
        </a:p>
      </dgm:t>
    </dgm:pt>
    <dgm:pt modelId="{6A43B8D7-7129-4697-A216-ACC091064841}">
      <dgm:prSet/>
      <dgm:spPr/>
      <dgm:t>
        <a:bodyPr/>
        <a:lstStyle/>
        <a:p>
          <a:endParaRPr lang="it-IT"/>
        </a:p>
      </dgm:t>
    </dgm:pt>
    <dgm:pt modelId="{FF000B98-6AF0-4174-BE3F-4C8886BB475C}" type="parTrans" cxnId="{FD85529C-7D13-4B87-A330-492C25109911}">
      <dgm:prSet/>
      <dgm:spPr/>
      <dgm:t>
        <a:bodyPr/>
        <a:lstStyle/>
        <a:p>
          <a:endParaRPr lang="it-IT"/>
        </a:p>
      </dgm:t>
    </dgm:pt>
    <dgm:pt modelId="{82D3760E-A805-4064-BD90-96C92112EDD5}" type="sibTrans" cxnId="{FD85529C-7D13-4B87-A330-492C25109911}">
      <dgm:prSet/>
      <dgm:spPr/>
      <dgm:t>
        <a:bodyPr/>
        <a:lstStyle/>
        <a:p>
          <a:endParaRPr lang="it-IT"/>
        </a:p>
      </dgm:t>
    </dgm:pt>
    <dgm:pt modelId="{0CF49ED5-A9C4-4B2F-BAA6-86884BF1E507}">
      <dgm:prSet/>
      <dgm:spPr/>
      <dgm:t>
        <a:bodyPr/>
        <a:lstStyle/>
        <a:p>
          <a:endParaRPr lang="it-IT"/>
        </a:p>
      </dgm:t>
    </dgm:pt>
    <dgm:pt modelId="{70547464-8909-498E-A593-B3A9D4C4F2E7}" type="parTrans" cxnId="{6706D273-18E9-4760-9288-2377D6B137B0}">
      <dgm:prSet/>
      <dgm:spPr/>
      <dgm:t>
        <a:bodyPr/>
        <a:lstStyle/>
        <a:p>
          <a:endParaRPr lang="it-IT"/>
        </a:p>
      </dgm:t>
    </dgm:pt>
    <dgm:pt modelId="{39B03EC3-44FB-45DB-A02D-CBB5B75DC533}" type="sibTrans" cxnId="{6706D273-18E9-4760-9288-2377D6B137B0}">
      <dgm:prSet/>
      <dgm:spPr/>
      <dgm:t>
        <a:bodyPr/>
        <a:lstStyle/>
        <a:p>
          <a:endParaRPr lang="it-IT"/>
        </a:p>
      </dgm:t>
    </dgm:pt>
    <dgm:pt modelId="{ED41E655-D307-4D71-9974-C6BA05EC5E96}">
      <dgm:prSet/>
      <dgm:spPr/>
      <dgm:t>
        <a:bodyPr/>
        <a:lstStyle/>
        <a:p>
          <a:endParaRPr lang="it-IT"/>
        </a:p>
      </dgm:t>
    </dgm:pt>
    <dgm:pt modelId="{B025E808-F26D-4236-B2B1-CAD4768E8D78}" type="parTrans" cxnId="{5F99D236-A942-47C2-B7A7-162BDBB6C733}">
      <dgm:prSet/>
      <dgm:spPr/>
      <dgm:t>
        <a:bodyPr/>
        <a:lstStyle/>
        <a:p>
          <a:endParaRPr lang="it-IT"/>
        </a:p>
      </dgm:t>
    </dgm:pt>
    <dgm:pt modelId="{223B657E-D30D-4156-8C05-A451404C8AD8}" type="sibTrans" cxnId="{5F99D236-A942-47C2-B7A7-162BDBB6C733}">
      <dgm:prSet/>
      <dgm:spPr/>
      <dgm:t>
        <a:bodyPr/>
        <a:lstStyle/>
        <a:p>
          <a:endParaRPr lang="it-IT"/>
        </a:p>
      </dgm:t>
    </dgm:pt>
    <dgm:pt modelId="{CF731DE8-7309-464C-8905-D894033EAE24}">
      <dgm:prSet/>
      <dgm:spPr/>
      <dgm:t>
        <a:bodyPr/>
        <a:lstStyle/>
        <a:p>
          <a:endParaRPr lang="it-IT"/>
        </a:p>
      </dgm:t>
    </dgm:pt>
    <dgm:pt modelId="{822F5650-2846-4441-812F-D968619D0637}" type="parTrans" cxnId="{7A3BFA48-50BF-4C30-B316-30D8C3D768CB}">
      <dgm:prSet/>
      <dgm:spPr/>
      <dgm:t>
        <a:bodyPr/>
        <a:lstStyle/>
        <a:p>
          <a:endParaRPr lang="it-IT"/>
        </a:p>
      </dgm:t>
    </dgm:pt>
    <dgm:pt modelId="{ADFAB0FD-270C-4373-8DFE-80DBFD5C275A}" type="sibTrans" cxnId="{7A3BFA48-50BF-4C30-B316-30D8C3D768CB}">
      <dgm:prSet/>
      <dgm:spPr/>
      <dgm:t>
        <a:bodyPr/>
        <a:lstStyle/>
        <a:p>
          <a:endParaRPr lang="it-IT"/>
        </a:p>
      </dgm:t>
    </dgm:pt>
    <dgm:pt modelId="{4F3F5806-82D2-4EB1-B9BC-D143B8004DEF}">
      <dgm:prSet/>
      <dgm:spPr/>
      <dgm:t>
        <a:bodyPr/>
        <a:lstStyle/>
        <a:p>
          <a:endParaRPr lang="it-IT"/>
        </a:p>
      </dgm:t>
    </dgm:pt>
    <dgm:pt modelId="{03561D50-58E2-431D-801C-3A217E6B966D}" type="parTrans" cxnId="{3F696452-CBFE-43C0-B590-A819B35B70C4}">
      <dgm:prSet/>
      <dgm:spPr/>
      <dgm:t>
        <a:bodyPr/>
        <a:lstStyle/>
        <a:p>
          <a:endParaRPr lang="it-IT"/>
        </a:p>
      </dgm:t>
    </dgm:pt>
    <dgm:pt modelId="{3A2B1C01-FBA4-4AEA-99E7-F6A05355A1C5}" type="sibTrans" cxnId="{3F696452-CBFE-43C0-B590-A819B35B70C4}">
      <dgm:prSet/>
      <dgm:spPr/>
      <dgm:t>
        <a:bodyPr/>
        <a:lstStyle/>
        <a:p>
          <a:endParaRPr lang="it-IT"/>
        </a:p>
      </dgm:t>
    </dgm:pt>
    <dgm:pt modelId="{A1F6DC74-F03A-4BEF-835D-2AA2E4374B7C}" type="pres">
      <dgm:prSet presAssocID="{003EEC06-4D1E-450D-AF3B-422ACE080CA0}" presName="matrix" presStyleCnt="0">
        <dgm:presLayoutVars>
          <dgm:chMax val="1"/>
          <dgm:dir/>
          <dgm:resizeHandles val="exact"/>
        </dgm:presLayoutVars>
      </dgm:prSet>
      <dgm:spPr/>
    </dgm:pt>
    <dgm:pt modelId="{3DB019F5-CAF0-4237-9C2D-6BFACC80636D}" type="pres">
      <dgm:prSet presAssocID="{003EEC06-4D1E-450D-AF3B-422ACE080CA0}" presName="diamond" presStyleLbl="bgShp" presStyleIdx="0" presStyleCnt="1"/>
      <dgm:spPr/>
    </dgm:pt>
    <dgm:pt modelId="{9DADAC86-E08B-4968-B56E-66BDC993F0DA}" type="pres">
      <dgm:prSet presAssocID="{003EEC06-4D1E-450D-AF3B-422ACE080CA0}" presName="quad1" presStyleLbl="node1" presStyleIdx="0" presStyleCnt="4" custLinFactX="11108" custLinFactNeighborX="100000" custLinFactNeighborY="1745">
        <dgm:presLayoutVars>
          <dgm:chMax val="0"/>
          <dgm:chPref val="0"/>
          <dgm:bulletEnabled val="1"/>
        </dgm:presLayoutVars>
      </dgm:prSet>
      <dgm:spPr/>
    </dgm:pt>
    <dgm:pt modelId="{B63A2FD4-826C-4224-AAD2-B4D4C293A971}" type="pres">
      <dgm:prSet presAssocID="{003EEC06-4D1E-450D-AF3B-422ACE080CA0}" presName="quad2" presStyleLbl="node1" presStyleIdx="1" presStyleCnt="4" custLinFactX="-3545" custLinFactNeighborX="-100000" custLinFactNeighborY="581">
        <dgm:presLayoutVars>
          <dgm:chMax val="0"/>
          <dgm:chPref val="0"/>
          <dgm:bulletEnabled val="1"/>
        </dgm:presLayoutVars>
      </dgm:prSet>
      <dgm:spPr/>
    </dgm:pt>
    <dgm:pt modelId="{6B0F9C09-9B89-493C-B06D-431581F2A601}" type="pres">
      <dgm:prSet presAssocID="{003EEC06-4D1E-450D-AF3B-422ACE080CA0}" presName="quad3" presStyleLbl="node1" presStyleIdx="2" presStyleCnt="4">
        <dgm:presLayoutVars>
          <dgm:chMax val="0"/>
          <dgm:chPref val="0"/>
          <dgm:bulletEnabled val="1"/>
        </dgm:presLayoutVars>
      </dgm:prSet>
      <dgm:spPr/>
    </dgm:pt>
    <dgm:pt modelId="{27E6EB10-94E8-4C31-BEE8-26A0438338A7}" type="pres">
      <dgm:prSet presAssocID="{003EEC06-4D1E-450D-AF3B-422ACE080CA0}" presName="quad4" presStyleLbl="node1" presStyleIdx="3" presStyleCnt="4">
        <dgm:presLayoutVars>
          <dgm:chMax val="0"/>
          <dgm:chPref val="0"/>
          <dgm:bulletEnabled val="1"/>
        </dgm:presLayoutVars>
      </dgm:prSet>
      <dgm:spPr/>
    </dgm:pt>
  </dgm:ptLst>
  <dgm:cxnLst>
    <dgm:cxn modelId="{B1026309-3E7C-4E0D-BDEC-909116268E57}" type="presOf" srcId="{003EEC06-4D1E-450D-AF3B-422ACE080CA0}" destId="{A1F6DC74-F03A-4BEF-835D-2AA2E4374B7C}" srcOrd="0" destOrd="0" presId="urn:microsoft.com/office/officeart/2005/8/layout/matrix3"/>
    <dgm:cxn modelId="{3E233310-DB1F-42E9-8060-B47DF4C12D99}" srcId="{003EEC06-4D1E-450D-AF3B-422ACE080CA0}" destId="{B3A8CB8D-56F3-4A7D-A208-C92CECF39081}" srcOrd="2" destOrd="0" parTransId="{30C6705D-381B-474C-8C04-61E3958D5ABE}" sibTransId="{6D643C33-26B3-4343-B901-EEB61B65B6F3}"/>
    <dgm:cxn modelId="{5F99D236-A942-47C2-B7A7-162BDBB6C733}" srcId="{003EEC06-4D1E-450D-AF3B-422ACE080CA0}" destId="{ED41E655-D307-4D71-9974-C6BA05EC5E96}" srcOrd="8" destOrd="0" parTransId="{B025E808-F26D-4236-B2B1-CAD4768E8D78}" sibTransId="{223B657E-D30D-4156-8C05-A451404C8AD8}"/>
    <dgm:cxn modelId="{525CF23F-283C-4BBC-A484-4C0DC3089D11}" type="presOf" srcId="{B3A8CB8D-56F3-4A7D-A208-C92CECF39081}" destId="{6B0F9C09-9B89-493C-B06D-431581F2A601}" srcOrd="0" destOrd="0" presId="urn:microsoft.com/office/officeart/2005/8/layout/matrix3"/>
    <dgm:cxn modelId="{3F46125F-92A9-4AB0-9545-D0B032D0D887}" type="presOf" srcId="{9CFB9883-17CA-430A-AEE4-90F52FC7A704}" destId="{9DADAC86-E08B-4968-B56E-66BDC993F0DA}" srcOrd="0" destOrd="0" presId="urn:microsoft.com/office/officeart/2005/8/layout/matrix3"/>
    <dgm:cxn modelId="{7A3BFA48-50BF-4C30-B316-30D8C3D768CB}" srcId="{003EEC06-4D1E-450D-AF3B-422ACE080CA0}" destId="{CF731DE8-7309-464C-8905-D894033EAE24}" srcOrd="9" destOrd="0" parTransId="{822F5650-2846-4441-812F-D968619D0637}" sibTransId="{ADFAB0FD-270C-4373-8DFE-80DBFD5C275A}"/>
    <dgm:cxn modelId="{3F696452-CBFE-43C0-B590-A819B35B70C4}" srcId="{003EEC06-4D1E-450D-AF3B-422ACE080CA0}" destId="{4F3F5806-82D2-4EB1-B9BC-D143B8004DEF}" srcOrd="10" destOrd="0" parTransId="{03561D50-58E2-431D-801C-3A217E6B966D}" sibTransId="{3A2B1C01-FBA4-4AEA-99E7-F6A05355A1C5}"/>
    <dgm:cxn modelId="{6706D273-18E9-4760-9288-2377D6B137B0}" srcId="{003EEC06-4D1E-450D-AF3B-422ACE080CA0}" destId="{0CF49ED5-A9C4-4B2F-BAA6-86884BF1E507}" srcOrd="7" destOrd="0" parTransId="{70547464-8909-498E-A593-B3A9D4C4F2E7}" sibTransId="{39B03EC3-44FB-45DB-A02D-CBB5B75DC533}"/>
    <dgm:cxn modelId="{F7781655-C0B8-4B2E-A4EB-56DE07C3C2FD}" srcId="{003EEC06-4D1E-450D-AF3B-422ACE080CA0}" destId="{57AA5206-1BB3-48CA-B092-F8CA2BC60EE2}" srcOrd="3" destOrd="0" parTransId="{AAA2A294-DAC2-48EE-AC19-3A1E37337F64}" sibTransId="{F45A37CA-57AB-49D4-965A-8513289E4368}"/>
    <dgm:cxn modelId="{D5DF5678-5FDE-4967-ABF4-2BB072EE3D16}" type="presOf" srcId="{86914926-E4D3-4BE2-B130-5D71F3F6AD2B}" destId="{B63A2FD4-826C-4224-AAD2-B4D4C293A971}" srcOrd="0" destOrd="0" presId="urn:microsoft.com/office/officeart/2005/8/layout/matrix3"/>
    <dgm:cxn modelId="{EB821685-5598-4408-8627-AB3CA628C268}" srcId="{003EEC06-4D1E-450D-AF3B-422ACE080CA0}" destId="{86914926-E4D3-4BE2-B130-5D71F3F6AD2B}" srcOrd="1" destOrd="0" parTransId="{C0047ECB-F97C-458A-8702-10DDC1DED573}" sibTransId="{AA3EE344-8861-45D1-8385-0CDD37D2F6A8}"/>
    <dgm:cxn modelId="{FD85529C-7D13-4B87-A330-492C25109911}" srcId="{003EEC06-4D1E-450D-AF3B-422ACE080CA0}" destId="{6A43B8D7-7129-4697-A216-ACC091064841}" srcOrd="6" destOrd="0" parTransId="{FF000B98-6AF0-4174-BE3F-4C8886BB475C}" sibTransId="{82D3760E-A805-4064-BD90-96C92112EDD5}"/>
    <dgm:cxn modelId="{B9F4BFAE-823D-46F2-85CB-03CF110A289F}" srcId="{003EEC06-4D1E-450D-AF3B-422ACE080CA0}" destId="{9CFB9883-17CA-430A-AEE4-90F52FC7A704}" srcOrd="0" destOrd="0" parTransId="{0C300266-2AFC-44EF-8FE0-22C51FA706FD}" sibTransId="{5A50CB40-E632-43E4-8EC4-E82132EEF69A}"/>
    <dgm:cxn modelId="{0B951AC6-11D8-4673-8310-B84504BB8463}" type="presOf" srcId="{57AA5206-1BB3-48CA-B092-F8CA2BC60EE2}" destId="{27E6EB10-94E8-4C31-BEE8-26A0438338A7}" srcOrd="0" destOrd="0" presId="urn:microsoft.com/office/officeart/2005/8/layout/matrix3"/>
    <dgm:cxn modelId="{E150AAD1-1BAD-4E39-BF9C-21E7B0A9CFDB}" srcId="{003EEC06-4D1E-450D-AF3B-422ACE080CA0}" destId="{0DEED38D-5B76-4A27-9BCF-B268E53CCC46}" srcOrd="4" destOrd="0" parTransId="{3F8453C9-074B-4E17-B0D9-81E5C432EA2C}" sibTransId="{76A0468F-B087-4CC8-A582-AD9D89CF6C5A}"/>
    <dgm:cxn modelId="{4263A7D3-8EEC-46F1-A37C-F51156957AFC}" srcId="{003EEC06-4D1E-450D-AF3B-422ACE080CA0}" destId="{E8F7077E-8610-467D-A05D-02774FD6A676}" srcOrd="5" destOrd="0" parTransId="{5FA06D95-59D5-4A4C-B6ED-16FEE844A1A0}" sibTransId="{0E6662C7-1901-4D1F-A2DD-FE9EFE90D899}"/>
    <dgm:cxn modelId="{56872F2E-234B-4399-908B-374C99F0A94D}" type="presParOf" srcId="{A1F6DC74-F03A-4BEF-835D-2AA2E4374B7C}" destId="{3DB019F5-CAF0-4237-9C2D-6BFACC80636D}" srcOrd="0" destOrd="0" presId="urn:microsoft.com/office/officeart/2005/8/layout/matrix3"/>
    <dgm:cxn modelId="{0965F369-6BD3-47D1-8116-8113F7A5C68D}" type="presParOf" srcId="{A1F6DC74-F03A-4BEF-835D-2AA2E4374B7C}" destId="{9DADAC86-E08B-4968-B56E-66BDC993F0DA}" srcOrd="1" destOrd="0" presId="urn:microsoft.com/office/officeart/2005/8/layout/matrix3"/>
    <dgm:cxn modelId="{7CFB8E54-50F7-494F-B264-4D1ECBB7F728}" type="presParOf" srcId="{A1F6DC74-F03A-4BEF-835D-2AA2E4374B7C}" destId="{B63A2FD4-826C-4224-AAD2-B4D4C293A971}" srcOrd="2" destOrd="0" presId="urn:microsoft.com/office/officeart/2005/8/layout/matrix3"/>
    <dgm:cxn modelId="{C9BA9E96-936D-487B-8980-9AF05785F159}" type="presParOf" srcId="{A1F6DC74-F03A-4BEF-835D-2AA2E4374B7C}" destId="{6B0F9C09-9B89-493C-B06D-431581F2A601}" srcOrd="3" destOrd="0" presId="urn:microsoft.com/office/officeart/2005/8/layout/matrix3"/>
    <dgm:cxn modelId="{02D244FE-BE5F-456F-A8AD-014844FBE702}" type="presParOf" srcId="{A1F6DC74-F03A-4BEF-835D-2AA2E4374B7C}" destId="{27E6EB10-94E8-4C31-BEE8-26A0438338A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3EEC06-4D1E-450D-AF3B-422ACE080CA0}" type="doc">
      <dgm:prSet loTypeId="urn:microsoft.com/office/officeart/2005/8/layout/matrix3" loCatId="matrix" qsTypeId="urn:microsoft.com/office/officeart/2005/8/quickstyle/simple4" qsCatId="simple" csTypeId="urn:microsoft.com/office/officeart/2005/8/colors/accent3_2" csCatId="accent3" phldr="1"/>
      <dgm:spPr/>
      <dgm:t>
        <a:bodyPr/>
        <a:lstStyle/>
        <a:p>
          <a:endParaRPr lang="en-US"/>
        </a:p>
      </dgm:t>
    </dgm:pt>
    <dgm:pt modelId="{9CFB9883-17CA-430A-AEE4-90F52FC7A704}">
      <dgm:prSet/>
      <dgm:spPr/>
      <dgm:t>
        <a:bodyPr/>
        <a:lstStyle/>
        <a:p>
          <a:r>
            <a:rPr lang="en-US" b="0" dirty="0">
              <a:solidFill>
                <a:schemeClr val="bg1"/>
              </a:solidFill>
            </a:rPr>
            <a:t>Tipo di </a:t>
          </a:r>
          <a:r>
            <a:rPr lang="en-US" b="0" dirty="0" err="1">
              <a:solidFill>
                <a:schemeClr val="bg1"/>
              </a:solidFill>
            </a:rPr>
            <a:t>procedura</a:t>
          </a:r>
          <a:endParaRPr lang="en-US" b="0" dirty="0">
            <a:solidFill>
              <a:schemeClr val="bg1"/>
            </a:solidFill>
          </a:endParaRPr>
        </a:p>
      </dgm:t>
    </dgm:pt>
    <dgm:pt modelId="{0C300266-2AFC-44EF-8FE0-22C51FA706FD}" type="parTrans" cxnId="{B9F4BFAE-823D-46F2-85CB-03CF110A289F}">
      <dgm:prSet/>
      <dgm:spPr/>
      <dgm:t>
        <a:bodyPr/>
        <a:lstStyle/>
        <a:p>
          <a:endParaRPr lang="en-US"/>
        </a:p>
      </dgm:t>
    </dgm:pt>
    <dgm:pt modelId="{5A50CB40-E632-43E4-8EC4-E82132EEF69A}" type="sibTrans" cxnId="{B9F4BFAE-823D-46F2-85CB-03CF110A289F}">
      <dgm:prSet/>
      <dgm:spPr/>
      <dgm:t>
        <a:bodyPr/>
        <a:lstStyle/>
        <a:p>
          <a:endParaRPr lang="en-US"/>
        </a:p>
      </dgm:t>
    </dgm:pt>
    <dgm:pt modelId="{86914926-E4D3-4BE2-B130-5D71F3F6AD2B}">
      <dgm:prSet/>
      <dgm:spPr/>
      <dgm:t>
        <a:bodyPr/>
        <a:lstStyle/>
        <a:p>
          <a:r>
            <a:rPr lang="en-US" dirty="0" err="1"/>
            <a:t>Presenza</a:t>
          </a:r>
          <a:r>
            <a:rPr lang="en-US" dirty="0"/>
            <a:t> di </a:t>
          </a:r>
          <a:r>
            <a:rPr lang="en-US" dirty="0" err="1"/>
            <a:t>ernia</a:t>
          </a:r>
          <a:r>
            <a:rPr lang="en-US" dirty="0"/>
            <a:t> </a:t>
          </a:r>
          <a:r>
            <a:rPr lang="en-US" dirty="0" err="1"/>
            <a:t>iatale</a:t>
          </a:r>
          <a:endParaRPr lang="en-US" dirty="0"/>
        </a:p>
      </dgm:t>
    </dgm:pt>
    <dgm:pt modelId="{C0047ECB-F97C-458A-8702-10DDC1DED573}" type="parTrans" cxnId="{EB821685-5598-4408-8627-AB3CA628C268}">
      <dgm:prSet/>
      <dgm:spPr/>
      <dgm:t>
        <a:bodyPr/>
        <a:lstStyle/>
        <a:p>
          <a:endParaRPr lang="en-US"/>
        </a:p>
      </dgm:t>
    </dgm:pt>
    <dgm:pt modelId="{AA3EE344-8861-45D1-8385-0CDD37D2F6A8}" type="sibTrans" cxnId="{EB821685-5598-4408-8627-AB3CA628C268}">
      <dgm:prSet/>
      <dgm:spPr/>
      <dgm:t>
        <a:bodyPr/>
        <a:lstStyle/>
        <a:p>
          <a:endParaRPr lang="en-US"/>
        </a:p>
      </dgm:t>
    </dgm:pt>
    <dgm:pt modelId="{B3A8CB8D-56F3-4A7D-A208-C92CECF39081}">
      <dgm:prSet/>
      <dgm:spPr/>
      <dgm:t>
        <a:bodyPr/>
        <a:lstStyle/>
        <a:p>
          <a:r>
            <a:rPr lang="en-US" b="0" dirty="0" err="1">
              <a:solidFill>
                <a:schemeClr val="bg1"/>
              </a:solidFill>
            </a:rPr>
            <a:t>Tecnica</a:t>
          </a:r>
          <a:r>
            <a:rPr lang="en-US" b="0" dirty="0">
              <a:solidFill>
                <a:schemeClr val="bg1"/>
              </a:solidFill>
            </a:rPr>
            <a:t> </a:t>
          </a:r>
          <a:r>
            <a:rPr lang="en-US" b="0" dirty="0" err="1">
              <a:solidFill>
                <a:schemeClr val="bg1"/>
              </a:solidFill>
            </a:rPr>
            <a:t>chirurgica</a:t>
          </a:r>
          <a:endParaRPr lang="en-US" b="0" dirty="0">
            <a:solidFill>
              <a:schemeClr val="bg1"/>
            </a:solidFill>
          </a:endParaRPr>
        </a:p>
      </dgm:t>
    </dgm:pt>
    <dgm:pt modelId="{30C6705D-381B-474C-8C04-61E3958D5ABE}" type="parTrans" cxnId="{3E233310-DB1F-42E9-8060-B47DF4C12D99}">
      <dgm:prSet/>
      <dgm:spPr/>
      <dgm:t>
        <a:bodyPr/>
        <a:lstStyle/>
        <a:p>
          <a:endParaRPr lang="en-US"/>
        </a:p>
      </dgm:t>
    </dgm:pt>
    <dgm:pt modelId="{6D643C33-26B3-4343-B901-EEB61B65B6F3}" type="sibTrans" cxnId="{3E233310-DB1F-42E9-8060-B47DF4C12D99}">
      <dgm:prSet/>
      <dgm:spPr/>
      <dgm:t>
        <a:bodyPr/>
        <a:lstStyle/>
        <a:p>
          <a:endParaRPr lang="en-US"/>
        </a:p>
      </dgm:t>
    </dgm:pt>
    <dgm:pt modelId="{57AA5206-1BB3-48CA-B092-F8CA2BC60EE2}">
      <dgm:prSet/>
      <dgm:spPr/>
      <dgm:t>
        <a:bodyPr/>
        <a:lstStyle/>
        <a:p>
          <a:r>
            <a:rPr lang="en-US" b="1" dirty="0" err="1">
              <a:solidFill>
                <a:srgbClr val="FFFF00"/>
              </a:solidFill>
            </a:rPr>
            <a:t>Aderenza</a:t>
          </a:r>
          <a:r>
            <a:rPr lang="en-US" b="1" dirty="0">
              <a:solidFill>
                <a:srgbClr val="FFFF00"/>
              </a:solidFill>
            </a:rPr>
            <a:t> post-</a:t>
          </a:r>
          <a:r>
            <a:rPr lang="en-US" b="1" dirty="0" err="1">
              <a:solidFill>
                <a:srgbClr val="FFFF00"/>
              </a:solidFill>
            </a:rPr>
            <a:t>operatoria</a:t>
          </a:r>
          <a:r>
            <a:rPr lang="en-US" b="1" dirty="0">
              <a:solidFill>
                <a:srgbClr val="FFFF00"/>
              </a:solidFill>
            </a:rPr>
            <a:t> a </a:t>
          </a:r>
          <a:r>
            <a:rPr lang="en-US" b="1" dirty="0" err="1">
              <a:solidFill>
                <a:srgbClr val="FFFF00"/>
              </a:solidFill>
            </a:rPr>
            <a:t>dieta</a:t>
          </a:r>
          <a:r>
            <a:rPr lang="en-US" b="1" dirty="0">
              <a:solidFill>
                <a:srgbClr val="FFFF00"/>
              </a:solidFill>
            </a:rPr>
            <a:t> e follow-up</a:t>
          </a:r>
        </a:p>
      </dgm:t>
    </dgm:pt>
    <dgm:pt modelId="{AAA2A294-DAC2-48EE-AC19-3A1E37337F64}" type="parTrans" cxnId="{F7781655-C0B8-4B2E-A4EB-56DE07C3C2FD}">
      <dgm:prSet/>
      <dgm:spPr/>
      <dgm:t>
        <a:bodyPr/>
        <a:lstStyle/>
        <a:p>
          <a:endParaRPr lang="en-US"/>
        </a:p>
      </dgm:t>
    </dgm:pt>
    <dgm:pt modelId="{F45A37CA-57AB-49D4-965A-8513289E4368}" type="sibTrans" cxnId="{F7781655-C0B8-4B2E-A4EB-56DE07C3C2FD}">
      <dgm:prSet/>
      <dgm:spPr/>
      <dgm:t>
        <a:bodyPr/>
        <a:lstStyle/>
        <a:p>
          <a:endParaRPr lang="en-US"/>
        </a:p>
      </dgm:t>
    </dgm:pt>
    <dgm:pt modelId="{0DEED38D-5B76-4A27-9BCF-B268E53CCC46}">
      <dgm:prSet/>
      <dgm:spPr/>
      <dgm:t>
        <a:bodyPr/>
        <a:lstStyle/>
        <a:p>
          <a:endParaRPr lang="it-IT"/>
        </a:p>
      </dgm:t>
    </dgm:pt>
    <dgm:pt modelId="{3F8453C9-074B-4E17-B0D9-81E5C432EA2C}" type="parTrans" cxnId="{E150AAD1-1BAD-4E39-BF9C-21E7B0A9CFDB}">
      <dgm:prSet/>
      <dgm:spPr/>
      <dgm:t>
        <a:bodyPr/>
        <a:lstStyle/>
        <a:p>
          <a:endParaRPr lang="it-IT"/>
        </a:p>
      </dgm:t>
    </dgm:pt>
    <dgm:pt modelId="{76A0468F-B087-4CC8-A582-AD9D89CF6C5A}" type="sibTrans" cxnId="{E150AAD1-1BAD-4E39-BF9C-21E7B0A9CFDB}">
      <dgm:prSet/>
      <dgm:spPr/>
      <dgm:t>
        <a:bodyPr/>
        <a:lstStyle/>
        <a:p>
          <a:endParaRPr lang="it-IT"/>
        </a:p>
      </dgm:t>
    </dgm:pt>
    <dgm:pt modelId="{E8F7077E-8610-467D-A05D-02774FD6A676}">
      <dgm:prSet/>
      <dgm:spPr/>
      <dgm:t>
        <a:bodyPr/>
        <a:lstStyle/>
        <a:p>
          <a:endParaRPr lang="it-IT"/>
        </a:p>
      </dgm:t>
    </dgm:pt>
    <dgm:pt modelId="{5FA06D95-59D5-4A4C-B6ED-16FEE844A1A0}" type="parTrans" cxnId="{4263A7D3-8EEC-46F1-A37C-F51156957AFC}">
      <dgm:prSet/>
      <dgm:spPr/>
      <dgm:t>
        <a:bodyPr/>
        <a:lstStyle/>
        <a:p>
          <a:endParaRPr lang="it-IT"/>
        </a:p>
      </dgm:t>
    </dgm:pt>
    <dgm:pt modelId="{0E6662C7-1901-4D1F-A2DD-FE9EFE90D899}" type="sibTrans" cxnId="{4263A7D3-8EEC-46F1-A37C-F51156957AFC}">
      <dgm:prSet/>
      <dgm:spPr/>
      <dgm:t>
        <a:bodyPr/>
        <a:lstStyle/>
        <a:p>
          <a:endParaRPr lang="it-IT"/>
        </a:p>
      </dgm:t>
    </dgm:pt>
    <dgm:pt modelId="{6A43B8D7-7129-4697-A216-ACC091064841}">
      <dgm:prSet/>
      <dgm:spPr/>
      <dgm:t>
        <a:bodyPr/>
        <a:lstStyle/>
        <a:p>
          <a:endParaRPr lang="it-IT"/>
        </a:p>
      </dgm:t>
    </dgm:pt>
    <dgm:pt modelId="{FF000B98-6AF0-4174-BE3F-4C8886BB475C}" type="parTrans" cxnId="{FD85529C-7D13-4B87-A330-492C25109911}">
      <dgm:prSet/>
      <dgm:spPr/>
      <dgm:t>
        <a:bodyPr/>
        <a:lstStyle/>
        <a:p>
          <a:endParaRPr lang="it-IT"/>
        </a:p>
      </dgm:t>
    </dgm:pt>
    <dgm:pt modelId="{82D3760E-A805-4064-BD90-96C92112EDD5}" type="sibTrans" cxnId="{FD85529C-7D13-4B87-A330-492C25109911}">
      <dgm:prSet/>
      <dgm:spPr/>
      <dgm:t>
        <a:bodyPr/>
        <a:lstStyle/>
        <a:p>
          <a:endParaRPr lang="it-IT"/>
        </a:p>
      </dgm:t>
    </dgm:pt>
    <dgm:pt modelId="{0CF49ED5-A9C4-4B2F-BAA6-86884BF1E507}">
      <dgm:prSet/>
      <dgm:spPr/>
      <dgm:t>
        <a:bodyPr/>
        <a:lstStyle/>
        <a:p>
          <a:endParaRPr lang="it-IT"/>
        </a:p>
      </dgm:t>
    </dgm:pt>
    <dgm:pt modelId="{70547464-8909-498E-A593-B3A9D4C4F2E7}" type="parTrans" cxnId="{6706D273-18E9-4760-9288-2377D6B137B0}">
      <dgm:prSet/>
      <dgm:spPr/>
      <dgm:t>
        <a:bodyPr/>
        <a:lstStyle/>
        <a:p>
          <a:endParaRPr lang="it-IT"/>
        </a:p>
      </dgm:t>
    </dgm:pt>
    <dgm:pt modelId="{39B03EC3-44FB-45DB-A02D-CBB5B75DC533}" type="sibTrans" cxnId="{6706D273-18E9-4760-9288-2377D6B137B0}">
      <dgm:prSet/>
      <dgm:spPr/>
      <dgm:t>
        <a:bodyPr/>
        <a:lstStyle/>
        <a:p>
          <a:endParaRPr lang="it-IT"/>
        </a:p>
      </dgm:t>
    </dgm:pt>
    <dgm:pt modelId="{ED41E655-D307-4D71-9974-C6BA05EC5E96}">
      <dgm:prSet/>
      <dgm:spPr/>
      <dgm:t>
        <a:bodyPr/>
        <a:lstStyle/>
        <a:p>
          <a:endParaRPr lang="it-IT"/>
        </a:p>
      </dgm:t>
    </dgm:pt>
    <dgm:pt modelId="{B025E808-F26D-4236-B2B1-CAD4768E8D78}" type="parTrans" cxnId="{5F99D236-A942-47C2-B7A7-162BDBB6C733}">
      <dgm:prSet/>
      <dgm:spPr/>
      <dgm:t>
        <a:bodyPr/>
        <a:lstStyle/>
        <a:p>
          <a:endParaRPr lang="it-IT"/>
        </a:p>
      </dgm:t>
    </dgm:pt>
    <dgm:pt modelId="{223B657E-D30D-4156-8C05-A451404C8AD8}" type="sibTrans" cxnId="{5F99D236-A942-47C2-B7A7-162BDBB6C733}">
      <dgm:prSet/>
      <dgm:spPr/>
      <dgm:t>
        <a:bodyPr/>
        <a:lstStyle/>
        <a:p>
          <a:endParaRPr lang="it-IT"/>
        </a:p>
      </dgm:t>
    </dgm:pt>
    <dgm:pt modelId="{CF731DE8-7309-464C-8905-D894033EAE24}">
      <dgm:prSet/>
      <dgm:spPr/>
      <dgm:t>
        <a:bodyPr/>
        <a:lstStyle/>
        <a:p>
          <a:endParaRPr lang="it-IT"/>
        </a:p>
      </dgm:t>
    </dgm:pt>
    <dgm:pt modelId="{822F5650-2846-4441-812F-D968619D0637}" type="parTrans" cxnId="{7A3BFA48-50BF-4C30-B316-30D8C3D768CB}">
      <dgm:prSet/>
      <dgm:spPr/>
      <dgm:t>
        <a:bodyPr/>
        <a:lstStyle/>
        <a:p>
          <a:endParaRPr lang="it-IT"/>
        </a:p>
      </dgm:t>
    </dgm:pt>
    <dgm:pt modelId="{ADFAB0FD-270C-4373-8DFE-80DBFD5C275A}" type="sibTrans" cxnId="{7A3BFA48-50BF-4C30-B316-30D8C3D768CB}">
      <dgm:prSet/>
      <dgm:spPr/>
      <dgm:t>
        <a:bodyPr/>
        <a:lstStyle/>
        <a:p>
          <a:endParaRPr lang="it-IT"/>
        </a:p>
      </dgm:t>
    </dgm:pt>
    <dgm:pt modelId="{4F3F5806-82D2-4EB1-B9BC-D143B8004DEF}">
      <dgm:prSet/>
      <dgm:spPr/>
      <dgm:t>
        <a:bodyPr/>
        <a:lstStyle/>
        <a:p>
          <a:endParaRPr lang="it-IT"/>
        </a:p>
      </dgm:t>
    </dgm:pt>
    <dgm:pt modelId="{03561D50-58E2-431D-801C-3A217E6B966D}" type="parTrans" cxnId="{3F696452-CBFE-43C0-B590-A819B35B70C4}">
      <dgm:prSet/>
      <dgm:spPr/>
      <dgm:t>
        <a:bodyPr/>
        <a:lstStyle/>
        <a:p>
          <a:endParaRPr lang="it-IT"/>
        </a:p>
      </dgm:t>
    </dgm:pt>
    <dgm:pt modelId="{3A2B1C01-FBA4-4AEA-99E7-F6A05355A1C5}" type="sibTrans" cxnId="{3F696452-CBFE-43C0-B590-A819B35B70C4}">
      <dgm:prSet/>
      <dgm:spPr/>
      <dgm:t>
        <a:bodyPr/>
        <a:lstStyle/>
        <a:p>
          <a:endParaRPr lang="it-IT"/>
        </a:p>
      </dgm:t>
    </dgm:pt>
    <dgm:pt modelId="{A1F6DC74-F03A-4BEF-835D-2AA2E4374B7C}" type="pres">
      <dgm:prSet presAssocID="{003EEC06-4D1E-450D-AF3B-422ACE080CA0}" presName="matrix" presStyleCnt="0">
        <dgm:presLayoutVars>
          <dgm:chMax val="1"/>
          <dgm:dir/>
          <dgm:resizeHandles val="exact"/>
        </dgm:presLayoutVars>
      </dgm:prSet>
      <dgm:spPr/>
    </dgm:pt>
    <dgm:pt modelId="{3DB019F5-CAF0-4237-9C2D-6BFACC80636D}" type="pres">
      <dgm:prSet presAssocID="{003EEC06-4D1E-450D-AF3B-422ACE080CA0}" presName="diamond" presStyleLbl="bgShp" presStyleIdx="0" presStyleCnt="1"/>
      <dgm:spPr/>
    </dgm:pt>
    <dgm:pt modelId="{9DADAC86-E08B-4968-B56E-66BDC993F0DA}" type="pres">
      <dgm:prSet presAssocID="{003EEC06-4D1E-450D-AF3B-422ACE080CA0}" presName="quad1" presStyleLbl="node1" presStyleIdx="0" presStyleCnt="4" custLinFactX="11108" custLinFactNeighborX="100000" custLinFactNeighborY="1745">
        <dgm:presLayoutVars>
          <dgm:chMax val="0"/>
          <dgm:chPref val="0"/>
          <dgm:bulletEnabled val="1"/>
        </dgm:presLayoutVars>
      </dgm:prSet>
      <dgm:spPr/>
    </dgm:pt>
    <dgm:pt modelId="{B63A2FD4-826C-4224-AAD2-B4D4C293A971}" type="pres">
      <dgm:prSet presAssocID="{003EEC06-4D1E-450D-AF3B-422ACE080CA0}" presName="quad2" presStyleLbl="node1" presStyleIdx="1" presStyleCnt="4" custLinFactX="-3545" custLinFactNeighborX="-100000" custLinFactNeighborY="581">
        <dgm:presLayoutVars>
          <dgm:chMax val="0"/>
          <dgm:chPref val="0"/>
          <dgm:bulletEnabled val="1"/>
        </dgm:presLayoutVars>
      </dgm:prSet>
      <dgm:spPr/>
    </dgm:pt>
    <dgm:pt modelId="{6B0F9C09-9B89-493C-B06D-431581F2A601}" type="pres">
      <dgm:prSet presAssocID="{003EEC06-4D1E-450D-AF3B-422ACE080CA0}" presName="quad3" presStyleLbl="node1" presStyleIdx="2" presStyleCnt="4">
        <dgm:presLayoutVars>
          <dgm:chMax val="0"/>
          <dgm:chPref val="0"/>
          <dgm:bulletEnabled val="1"/>
        </dgm:presLayoutVars>
      </dgm:prSet>
      <dgm:spPr/>
    </dgm:pt>
    <dgm:pt modelId="{27E6EB10-94E8-4C31-BEE8-26A0438338A7}" type="pres">
      <dgm:prSet presAssocID="{003EEC06-4D1E-450D-AF3B-422ACE080CA0}" presName="quad4" presStyleLbl="node1" presStyleIdx="3" presStyleCnt="4">
        <dgm:presLayoutVars>
          <dgm:chMax val="0"/>
          <dgm:chPref val="0"/>
          <dgm:bulletEnabled val="1"/>
        </dgm:presLayoutVars>
      </dgm:prSet>
      <dgm:spPr/>
    </dgm:pt>
  </dgm:ptLst>
  <dgm:cxnLst>
    <dgm:cxn modelId="{3E233310-DB1F-42E9-8060-B47DF4C12D99}" srcId="{003EEC06-4D1E-450D-AF3B-422ACE080CA0}" destId="{B3A8CB8D-56F3-4A7D-A208-C92CECF39081}" srcOrd="2" destOrd="0" parTransId="{30C6705D-381B-474C-8C04-61E3958D5ABE}" sibTransId="{6D643C33-26B3-4343-B901-EEB61B65B6F3}"/>
    <dgm:cxn modelId="{8559C614-37FC-4776-A643-AF8D6FCD70C1}" type="presOf" srcId="{57AA5206-1BB3-48CA-B092-F8CA2BC60EE2}" destId="{27E6EB10-94E8-4C31-BEE8-26A0438338A7}" srcOrd="0" destOrd="0" presId="urn:microsoft.com/office/officeart/2005/8/layout/matrix3"/>
    <dgm:cxn modelId="{5F99D236-A942-47C2-B7A7-162BDBB6C733}" srcId="{003EEC06-4D1E-450D-AF3B-422ACE080CA0}" destId="{ED41E655-D307-4D71-9974-C6BA05EC5E96}" srcOrd="8" destOrd="0" parTransId="{B025E808-F26D-4236-B2B1-CAD4768E8D78}" sibTransId="{223B657E-D30D-4156-8C05-A451404C8AD8}"/>
    <dgm:cxn modelId="{C13A1044-8749-42EB-901F-EA51F80839CF}" type="presOf" srcId="{003EEC06-4D1E-450D-AF3B-422ACE080CA0}" destId="{A1F6DC74-F03A-4BEF-835D-2AA2E4374B7C}" srcOrd="0" destOrd="0" presId="urn:microsoft.com/office/officeart/2005/8/layout/matrix3"/>
    <dgm:cxn modelId="{3621BA48-1BE5-4A64-94E1-3E031A038FEB}" type="presOf" srcId="{9CFB9883-17CA-430A-AEE4-90F52FC7A704}" destId="{9DADAC86-E08B-4968-B56E-66BDC993F0DA}" srcOrd="0" destOrd="0" presId="urn:microsoft.com/office/officeart/2005/8/layout/matrix3"/>
    <dgm:cxn modelId="{7A3BFA48-50BF-4C30-B316-30D8C3D768CB}" srcId="{003EEC06-4D1E-450D-AF3B-422ACE080CA0}" destId="{CF731DE8-7309-464C-8905-D894033EAE24}" srcOrd="9" destOrd="0" parTransId="{822F5650-2846-4441-812F-D968619D0637}" sibTransId="{ADFAB0FD-270C-4373-8DFE-80DBFD5C275A}"/>
    <dgm:cxn modelId="{3F696452-CBFE-43C0-B590-A819B35B70C4}" srcId="{003EEC06-4D1E-450D-AF3B-422ACE080CA0}" destId="{4F3F5806-82D2-4EB1-B9BC-D143B8004DEF}" srcOrd="10" destOrd="0" parTransId="{03561D50-58E2-431D-801C-3A217E6B966D}" sibTransId="{3A2B1C01-FBA4-4AEA-99E7-F6A05355A1C5}"/>
    <dgm:cxn modelId="{6706D273-18E9-4760-9288-2377D6B137B0}" srcId="{003EEC06-4D1E-450D-AF3B-422ACE080CA0}" destId="{0CF49ED5-A9C4-4B2F-BAA6-86884BF1E507}" srcOrd="7" destOrd="0" parTransId="{70547464-8909-498E-A593-B3A9D4C4F2E7}" sibTransId="{39B03EC3-44FB-45DB-A02D-CBB5B75DC533}"/>
    <dgm:cxn modelId="{F796FF53-8FF1-43C0-9944-2844C2EEA33A}" type="presOf" srcId="{B3A8CB8D-56F3-4A7D-A208-C92CECF39081}" destId="{6B0F9C09-9B89-493C-B06D-431581F2A601}" srcOrd="0" destOrd="0" presId="urn:microsoft.com/office/officeart/2005/8/layout/matrix3"/>
    <dgm:cxn modelId="{F7781655-C0B8-4B2E-A4EB-56DE07C3C2FD}" srcId="{003EEC06-4D1E-450D-AF3B-422ACE080CA0}" destId="{57AA5206-1BB3-48CA-B092-F8CA2BC60EE2}" srcOrd="3" destOrd="0" parTransId="{AAA2A294-DAC2-48EE-AC19-3A1E37337F64}" sibTransId="{F45A37CA-57AB-49D4-965A-8513289E4368}"/>
    <dgm:cxn modelId="{EB821685-5598-4408-8627-AB3CA628C268}" srcId="{003EEC06-4D1E-450D-AF3B-422ACE080CA0}" destId="{86914926-E4D3-4BE2-B130-5D71F3F6AD2B}" srcOrd="1" destOrd="0" parTransId="{C0047ECB-F97C-458A-8702-10DDC1DED573}" sibTransId="{AA3EE344-8861-45D1-8385-0CDD37D2F6A8}"/>
    <dgm:cxn modelId="{FD85529C-7D13-4B87-A330-492C25109911}" srcId="{003EEC06-4D1E-450D-AF3B-422ACE080CA0}" destId="{6A43B8D7-7129-4697-A216-ACC091064841}" srcOrd="6" destOrd="0" parTransId="{FF000B98-6AF0-4174-BE3F-4C8886BB475C}" sibTransId="{82D3760E-A805-4064-BD90-96C92112EDD5}"/>
    <dgm:cxn modelId="{B9F4BFAE-823D-46F2-85CB-03CF110A289F}" srcId="{003EEC06-4D1E-450D-AF3B-422ACE080CA0}" destId="{9CFB9883-17CA-430A-AEE4-90F52FC7A704}" srcOrd="0" destOrd="0" parTransId="{0C300266-2AFC-44EF-8FE0-22C51FA706FD}" sibTransId="{5A50CB40-E632-43E4-8EC4-E82132EEF69A}"/>
    <dgm:cxn modelId="{E150AAD1-1BAD-4E39-BF9C-21E7B0A9CFDB}" srcId="{003EEC06-4D1E-450D-AF3B-422ACE080CA0}" destId="{0DEED38D-5B76-4A27-9BCF-B268E53CCC46}" srcOrd="4" destOrd="0" parTransId="{3F8453C9-074B-4E17-B0D9-81E5C432EA2C}" sibTransId="{76A0468F-B087-4CC8-A582-AD9D89CF6C5A}"/>
    <dgm:cxn modelId="{4263A7D3-8EEC-46F1-A37C-F51156957AFC}" srcId="{003EEC06-4D1E-450D-AF3B-422ACE080CA0}" destId="{E8F7077E-8610-467D-A05D-02774FD6A676}" srcOrd="5" destOrd="0" parTransId="{5FA06D95-59D5-4A4C-B6ED-16FEE844A1A0}" sibTransId="{0E6662C7-1901-4D1F-A2DD-FE9EFE90D899}"/>
    <dgm:cxn modelId="{F42947EB-B835-4748-80D8-08F7B08C8A4D}" type="presOf" srcId="{86914926-E4D3-4BE2-B130-5D71F3F6AD2B}" destId="{B63A2FD4-826C-4224-AAD2-B4D4C293A971}" srcOrd="0" destOrd="0" presId="urn:microsoft.com/office/officeart/2005/8/layout/matrix3"/>
    <dgm:cxn modelId="{25440E27-A2D4-427D-A82D-CEDFD640E959}" type="presParOf" srcId="{A1F6DC74-F03A-4BEF-835D-2AA2E4374B7C}" destId="{3DB019F5-CAF0-4237-9C2D-6BFACC80636D}" srcOrd="0" destOrd="0" presId="urn:microsoft.com/office/officeart/2005/8/layout/matrix3"/>
    <dgm:cxn modelId="{A9469EB3-3931-4CD2-A5C2-C3910C9B0C7F}" type="presParOf" srcId="{A1F6DC74-F03A-4BEF-835D-2AA2E4374B7C}" destId="{9DADAC86-E08B-4968-B56E-66BDC993F0DA}" srcOrd="1" destOrd="0" presId="urn:microsoft.com/office/officeart/2005/8/layout/matrix3"/>
    <dgm:cxn modelId="{43BC93A9-8769-475E-8156-263A9BC97706}" type="presParOf" srcId="{A1F6DC74-F03A-4BEF-835D-2AA2E4374B7C}" destId="{B63A2FD4-826C-4224-AAD2-B4D4C293A971}" srcOrd="2" destOrd="0" presId="urn:microsoft.com/office/officeart/2005/8/layout/matrix3"/>
    <dgm:cxn modelId="{1A987A2E-3D88-4FD9-ADC7-5B0376CB8AE3}" type="presParOf" srcId="{A1F6DC74-F03A-4BEF-835D-2AA2E4374B7C}" destId="{6B0F9C09-9B89-493C-B06D-431581F2A601}" srcOrd="3" destOrd="0" presId="urn:microsoft.com/office/officeart/2005/8/layout/matrix3"/>
    <dgm:cxn modelId="{03D62697-73CE-450E-910D-3C0276F8F07F}" type="presParOf" srcId="{A1F6DC74-F03A-4BEF-835D-2AA2E4374B7C}" destId="{27E6EB10-94E8-4C31-BEE8-26A0438338A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4BC324F-AB54-49CB-AD4E-D238B39BDB6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24D9A59-99DB-4C1E-AC9C-3FC8F9668031}">
      <dgm:prSet/>
      <dgm:spPr/>
      <dgm:t>
        <a:bodyPr/>
        <a:lstStyle/>
        <a:p>
          <a:r>
            <a:rPr lang="it-IT" dirty="0"/>
            <a:t>Accurata valutazione preoperatoria dei fattori di rischio per MRGE</a:t>
          </a:r>
          <a:endParaRPr lang="en-US" dirty="0"/>
        </a:p>
      </dgm:t>
    </dgm:pt>
    <dgm:pt modelId="{9BDFA3F2-DA05-4086-913F-525D51AF9EC1}" type="parTrans" cxnId="{5F8887AE-3DE0-4607-8559-A62D1A619492}">
      <dgm:prSet/>
      <dgm:spPr/>
      <dgm:t>
        <a:bodyPr/>
        <a:lstStyle/>
        <a:p>
          <a:endParaRPr lang="en-US"/>
        </a:p>
      </dgm:t>
    </dgm:pt>
    <dgm:pt modelId="{2B3BDC4C-C130-40CB-A667-4B45C9C5E214}" type="sibTrans" cxnId="{5F8887AE-3DE0-4607-8559-A62D1A619492}">
      <dgm:prSet/>
      <dgm:spPr/>
      <dgm:t>
        <a:bodyPr/>
        <a:lstStyle/>
        <a:p>
          <a:endParaRPr lang="en-US"/>
        </a:p>
      </dgm:t>
    </dgm:pt>
    <dgm:pt modelId="{D9DF6D50-DE66-4D82-B527-09B3DE98EE3E}">
      <dgm:prSet/>
      <dgm:spPr/>
      <dgm:t>
        <a:bodyPr/>
        <a:lstStyle/>
        <a:p>
          <a:r>
            <a:rPr lang="it-IT" dirty="0"/>
            <a:t>Personalizzazione della procedura chirurgica </a:t>
          </a:r>
          <a:endParaRPr lang="en-US" dirty="0"/>
        </a:p>
      </dgm:t>
    </dgm:pt>
    <dgm:pt modelId="{8D3DCC28-69E8-41DC-A2DA-7C209F90C6DD}" type="parTrans" cxnId="{143D9B4B-3652-440C-B932-E4452C97A91A}">
      <dgm:prSet/>
      <dgm:spPr/>
      <dgm:t>
        <a:bodyPr/>
        <a:lstStyle/>
        <a:p>
          <a:endParaRPr lang="en-US"/>
        </a:p>
      </dgm:t>
    </dgm:pt>
    <dgm:pt modelId="{E7568A55-1842-4310-BB65-A736A341EB24}" type="sibTrans" cxnId="{143D9B4B-3652-440C-B932-E4452C97A91A}">
      <dgm:prSet/>
      <dgm:spPr/>
      <dgm:t>
        <a:bodyPr/>
        <a:lstStyle/>
        <a:p>
          <a:endParaRPr lang="en-US"/>
        </a:p>
      </dgm:t>
    </dgm:pt>
    <dgm:pt modelId="{1BA85921-C214-434C-8A7F-95FB2B11A0A4}">
      <dgm:prSet/>
      <dgm:spPr/>
      <dgm:t>
        <a:bodyPr/>
        <a:lstStyle/>
        <a:p>
          <a:r>
            <a:rPr lang="it-IT" dirty="0"/>
            <a:t>Regolare follow-up a lungo termine e prevenzione del weight </a:t>
          </a:r>
          <a:r>
            <a:rPr lang="it-IT" dirty="0" err="1"/>
            <a:t>regain</a:t>
          </a:r>
          <a:endParaRPr lang="en-US" dirty="0"/>
        </a:p>
      </dgm:t>
    </dgm:pt>
    <dgm:pt modelId="{19B3CB6A-2F0B-4535-A656-ACCA45EF0293}" type="parTrans" cxnId="{260BE403-BE92-41E2-8549-ECBAE658262D}">
      <dgm:prSet/>
      <dgm:spPr/>
      <dgm:t>
        <a:bodyPr/>
        <a:lstStyle/>
        <a:p>
          <a:endParaRPr lang="en-US"/>
        </a:p>
      </dgm:t>
    </dgm:pt>
    <dgm:pt modelId="{BECFE3E7-00FA-4DE8-BB5E-C31A8D6B5440}" type="sibTrans" cxnId="{260BE403-BE92-41E2-8549-ECBAE658262D}">
      <dgm:prSet/>
      <dgm:spPr/>
      <dgm:t>
        <a:bodyPr/>
        <a:lstStyle/>
        <a:p>
          <a:endParaRPr lang="en-US"/>
        </a:p>
      </dgm:t>
    </dgm:pt>
    <dgm:pt modelId="{65C2BE4F-908C-4BC6-A1E2-BB777E7855FE}" type="pres">
      <dgm:prSet presAssocID="{E4BC324F-AB54-49CB-AD4E-D238B39BDB6D}" presName="root" presStyleCnt="0">
        <dgm:presLayoutVars>
          <dgm:dir/>
          <dgm:resizeHandles val="exact"/>
        </dgm:presLayoutVars>
      </dgm:prSet>
      <dgm:spPr/>
    </dgm:pt>
    <dgm:pt modelId="{88667942-4389-4632-98FA-CB679E1B5D2E}" type="pres">
      <dgm:prSet presAssocID="{B24D9A59-99DB-4C1E-AC9C-3FC8F9668031}" presName="compNode" presStyleCnt="0"/>
      <dgm:spPr/>
    </dgm:pt>
    <dgm:pt modelId="{8B3DD428-82C7-48E5-B60F-2809FF61762E}" type="pres">
      <dgm:prSet presAssocID="{B24D9A59-99DB-4C1E-AC9C-3FC8F9668031}" presName="bgRect" presStyleLbl="bgShp" presStyleIdx="0" presStyleCnt="3"/>
      <dgm:spPr/>
    </dgm:pt>
    <dgm:pt modelId="{4C4B5ED0-2C18-4CFB-AF6C-E03CF6A23BBA}" type="pres">
      <dgm:prSet presAssocID="{B24D9A59-99DB-4C1E-AC9C-3FC8F9668031}"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Elenco con riempimento a tinta unita"/>
        </a:ext>
      </dgm:extLst>
    </dgm:pt>
    <dgm:pt modelId="{E2B860BF-5D87-44B1-88F4-3F0684475B73}" type="pres">
      <dgm:prSet presAssocID="{B24D9A59-99DB-4C1E-AC9C-3FC8F9668031}" presName="spaceRect" presStyleCnt="0"/>
      <dgm:spPr/>
    </dgm:pt>
    <dgm:pt modelId="{C2DAE503-6D13-4002-A208-52E4D938D5A6}" type="pres">
      <dgm:prSet presAssocID="{B24D9A59-99DB-4C1E-AC9C-3FC8F9668031}" presName="parTx" presStyleLbl="revTx" presStyleIdx="0" presStyleCnt="3">
        <dgm:presLayoutVars>
          <dgm:chMax val="0"/>
          <dgm:chPref val="0"/>
        </dgm:presLayoutVars>
      </dgm:prSet>
      <dgm:spPr/>
    </dgm:pt>
    <dgm:pt modelId="{1EDACC7D-B2D9-494E-B250-CDCBE91E8F85}" type="pres">
      <dgm:prSet presAssocID="{2B3BDC4C-C130-40CB-A667-4B45C9C5E214}" presName="sibTrans" presStyleCnt="0"/>
      <dgm:spPr/>
    </dgm:pt>
    <dgm:pt modelId="{0953A087-BD91-475D-BD78-EC1ACCCCCB07}" type="pres">
      <dgm:prSet presAssocID="{D9DF6D50-DE66-4D82-B527-09B3DE98EE3E}" presName="compNode" presStyleCnt="0"/>
      <dgm:spPr/>
    </dgm:pt>
    <dgm:pt modelId="{80F4AC7C-1761-4B85-A7A3-9B7AB3366BB9}" type="pres">
      <dgm:prSet presAssocID="{D9DF6D50-DE66-4D82-B527-09B3DE98EE3E}" presName="bgRect" presStyleLbl="bgShp" presStyleIdx="1" presStyleCnt="3"/>
      <dgm:spPr/>
    </dgm:pt>
    <dgm:pt modelId="{1427EA0E-5F4B-4D97-BD4A-BCDD0A7CBA55}" type="pres">
      <dgm:prSet presAssocID="{D9DF6D50-DE66-4D82-B527-09B3DE98EE3E}"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91DC4302-0050-46C5-B3DA-E41C4BCB7FE5}" type="pres">
      <dgm:prSet presAssocID="{D9DF6D50-DE66-4D82-B527-09B3DE98EE3E}" presName="spaceRect" presStyleCnt="0"/>
      <dgm:spPr/>
    </dgm:pt>
    <dgm:pt modelId="{CD862803-7D62-4884-B0CE-4EB59052A10D}" type="pres">
      <dgm:prSet presAssocID="{D9DF6D50-DE66-4D82-B527-09B3DE98EE3E}" presName="parTx" presStyleLbl="revTx" presStyleIdx="1" presStyleCnt="3">
        <dgm:presLayoutVars>
          <dgm:chMax val="0"/>
          <dgm:chPref val="0"/>
        </dgm:presLayoutVars>
      </dgm:prSet>
      <dgm:spPr/>
    </dgm:pt>
    <dgm:pt modelId="{54309461-9F53-44B0-B749-1E097F9C028B}" type="pres">
      <dgm:prSet presAssocID="{E7568A55-1842-4310-BB65-A736A341EB24}" presName="sibTrans" presStyleCnt="0"/>
      <dgm:spPr/>
    </dgm:pt>
    <dgm:pt modelId="{9E376BDD-090C-4BD5-B7EC-38F35EFC6988}" type="pres">
      <dgm:prSet presAssocID="{1BA85921-C214-434C-8A7F-95FB2B11A0A4}" presName="compNode" presStyleCnt="0"/>
      <dgm:spPr/>
    </dgm:pt>
    <dgm:pt modelId="{32E9AA54-8B71-4069-B8A1-EAE2ED888DEF}" type="pres">
      <dgm:prSet presAssocID="{1BA85921-C214-434C-8A7F-95FB2B11A0A4}" presName="bgRect" presStyleLbl="bgShp" presStyleIdx="2" presStyleCnt="3"/>
      <dgm:spPr/>
    </dgm:pt>
    <dgm:pt modelId="{F779226E-8F62-4F62-8C69-48C84C570F9B}" type="pres">
      <dgm:prSet presAssocID="{1BA85921-C214-434C-8A7F-95FB2B11A0A4}"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onometro"/>
        </a:ext>
      </dgm:extLst>
    </dgm:pt>
    <dgm:pt modelId="{F1A7C3E7-2CE1-45E7-BAEA-9579DDF6D1B5}" type="pres">
      <dgm:prSet presAssocID="{1BA85921-C214-434C-8A7F-95FB2B11A0A4}" presName="spaceRect" presStyleCnt="0"/>
      <dgm:spPr/>
    </dgm:pt>
    <dgm:pt modelId="{1039B304-E78E-4342-8ED8-6A73234875B8}" type="pres">
      <dgm:prSet presAssocID="{1BA85921-C214-434C-8A7F-95FB2B11A0A4}" presName="parTx" presStyleLbl="revTx" presStyleIdx="2" presStyleCnt="3">
        <dgm:presLayoutVars>
          <dgm:chMax val="0"/>
          <dgm:chPref val="0"/>
        </dgm:presLayoutVars>
      </dgm:prSet>
      <dgm:spPr/>
    </dgm:pt>
  </dgm:ptLst>
  <dgm:cxnLst>
    <dgm:cxn modelId="{260BE403-BE92-41E2-8549-ECBAE658262D}" srcId="{E4BC324F-AB54-49CB-AD4E-D238B39BDB6D}" destId="{1BA85921-C214-434C-8A7F-95FB2B11A0A4}" srcOrd="2" destOrd="0" parTransId="{19B3CB6A-2F0B-4535-A656-ACCA45EF0293}" sibTransId="{BECFE3E7-00FA-4DE8-BB5E-C31A8D6B5440}"/>
    <dgm:cxn modelId="{7256DC0A-9983-4470-90C6-F11130002339}" type="presOf" srcId="{E4BC324F-AB54-49CB-AD4E-D238B39BDB6D}" destId="{65C2BE4F-908C-4BC6-A1E2-BB777E7855FE}" srcOrd="0" destOrd="0" presId="urn:microsoft.com/office/officeart/2018/2/layout/IconVerticalSolidList"/>
    <dgm:cxn modelId="{7244C50B-649E-41FA-984E-87D486FAD3DD}" type="presOf" srcId="{D9DF6D50-DE66-4D82-B527-09B3DE98EE3E}" destId="{CD862803-7D62-4884-B0CE-4EB59052A10D}" srcOrd="0" destOrd="0" presId="urn:microsoft.com/office/officeart/2018/2/layout/IconVerticalSolidList"/>
    <dgm:cxn modelId="{411F0722-E7CE-4F9A-BAAB-BE9C7ED4A534}" type="presOf" srcId="{1BA85921-C214-434C-8A7F-95FB2B11A0A4}" destId="{1039B304-E78E-4342-8ED8-6A73234875B8}" srcOrd="0" destOrd="0" presId="urn:microsoft.com/office/officeart/2018/2/layout/IconVerticalSolidList"/>
    <dgm:cxn modelId="{143D9B4B-3652-440C-B932-E4452C97A91A}" srcId="{E4BC324F-AB54-49CB-AD4E-D238B39BDB6D}" destId="{D9DF6D50-DE66-4D82-B527-09B3DE98EE3E}" srcOrd="1" destOrd="0" parTransId="{8D3DCC28-69E8-41DC-A2DA-7C209F90C6DD}" sibTransId="{E7568A55-1842-4310-BB65-A736A341EB24}"/>
    <dgm:cxn modelId="{0DB7C350-1EF1-462B-ACBA-713E1753144D}" type="presOf" srcId="{B24D9A59-99DB-4C1E-AC9C-3FC8F9668031}" destId="{C2DAE503-6D13-4002-A208-52E4D938D5A6}" srcOrd="0" destOrd="0" presId="urn:microsoft.com/office/officeart/2018/2/layout/IconVerticalSolidList"/>
    <dgm:cxn modelId="{5F8887AE-3DE0-4607-8559-A62D1A619492}" srcId="{E4BC324F-AB54-49CB-AD4E-D238B39BDB6D}" destId="{B24D9A59-99DB-4C1E-AC9C-3FC8F9668031}" srcOrd="0" destOrd="0" parTransId="{9BDFA3F2-DA05-4086-913F-525D51AF9EC1}" sibTransId="{2B3BDC4C-C130-40CB-A667-4B45C9C5E214}"/>
    <dgm:cxn modelId="{2D6FBE57-6586-4DFC-92C2-D0BAFDA9F58D}" type="presParOf" srcId="{65C2BE4F-908C-4BC6-A1E2-BB777E7855FE}" destId="{88667942-4389-4632-98FA-CB679E1B5D2E}" srcOrd="0" destOrd="0" presId="urn:microsoft.com/office/officeart/2018/2/layout/IconVerticalSolidList"/>
    <dgm:cxn modelId="{204361D1-8D93-4520-BCC9-10B7E0096A15}" type="presParOf" srcId="{88667942-4389-4632-98FA-CB679E1B5D2E}" destId="{8B3DD428-82C7-48E5-B60F-2809FF61762E}" srcOrd="0" destOrd="0" presId="urn:microsoft.com/office/officeart/2018/2/layout/IconVerticalSolidList"/>
    <dgm:cxn modelId="{D01061F7-625B-45C6-890D-B5A5B5FCCBFF}" type="presParOf" srcId="{88667942-4389-4632-98FA-CB679E1B5D2E}" destId="{4C4B5ED0-2C18-4CFB-AF6C-E03CF6A23BBA}" srcOrd="1" destOrd="0" presId="urn:microsoft.com/office/officeart/2018/2/layout/IconVerticalSolidList"/>
    <dgm:cxn modelId="{7E9215D5-8CE7-4BE0-9918-96DCD4817D69}" type="presParOf" srcId="{88667942-4389-4632-98FA-CB679E1B5D2E}" destId="{E2B860BF-5D87-44B1-88F4-3F0684475B73}" srcOrd="2" destOrd="0" presId="urn:microsoft.com/office/officeart/2018/2/layout/IconVerticalSolidList"/>
    <dgm:cxn modelId="{C4716EFF-5045-4D45-A61B-7AD76AA6A1C3}" type="presParOf" srcId="{88667942-4389-4632-98FA-CB679E1B5D2E}" destId="{C2DAE503-6D13-4002-A208-52E4D938D5A6}" srcOrd="3" destOrd="0" presId="urn:microsoft.com/office/officeart/2018/2/layout/IconVerticalSolidList"/>
    <dgm:cxn modelId="{E4668762-AA31-43CE-9B11-E423E48DEF31}" type="presParOf" srcId="{65C2BE4F-908C-4BC6-A1E2-BB777E7855FE}" destId="{1EDACC7D-B2D9-494E-B250-CDCBE91E8F85}" srcOrd="1" destOrd="0" presId="urn:microsoft.com/office/officeart/2018/2/layout/IconVerticalSolidList"/>
    <dgm:cxn modelId="{483DC351-951A-4DD2-951D-3B1725066AF9}" type="presParOf" srcId="{65C2BE4F-908C-4BC6-A1E2-BB777E7855FE}" destId="{0953A087-BD91-475D-BD78-EC1ACCCCCB07}" srcOrd="2" destOrd="0" presId="urn:microsoft.com/office/officeart/2018/2/layout/IconVerticalSolidList"/>
    <dgm:cxn modelId="{DCC00B2F-96EB-4412-89E8-3826AB4874A3}" type="presParOf" srcId="{0953A087-BD91-475D-BD78-EC1ACCCCCB07}" destId="{80F4AC7C-1761-4B85-A7A3-9B7AB3366BB9}" srcOrd="0" destOrd="0" presId="urn:microsoft.com/office/officeart/2018/2/layout/IconVerticalSolidList"/>
    <dgm:cxn modelId="{DACDA28F-14F2-44E9-8AE4-AB689EFA2697}" type="presParOf" srcId="{0953A087-BD91-475D-BD78-EC1ACCCCCB07}" destId="{1427EA0E-5F4B-4D97-BD4A-BCDD0A7CBA55}" srcOrd="1" destOrd="0" presId="urn:microsoft.com/office/officeart/2018/2/layout/IconVerticalSolidList"/>
    <dgm:cxn modelId="{587DCBC3-190E-43CB-9DB2-9FC8A7367DA1}" type="presParOf" srcId="{0953A087-BD91-475D-BD78-EC1ACCCCCB07}" destId="{91DC4302-0050-46C5-B3DA-E41C4BCB7FE5}" srcOrd="2" destOrd="0" presId="urn:microsoft.com/office/officeart/2018/2/layout/IconVerticalSolidList"/>
    <dgm:cxn modelId="{7A155B59-3BC5-41F6-BB60-F0C8B0FEE7B7}" type="presParOf" srcId="{0953A087-BD91-475D-BD78-EC1ACCCCCB07}" destId="{CD862803-7D62-4884-B0CE-4EB59052A10D}" srcOrd="3" destOrd="0" presId="urn:microsoft.com/office/officeart/2018/2/layout/IconVerticalSolidList"/>
    <dgm:cxn modelId="{7EFB1CD1-3DF4-4A92-8594-4E5C0443830F}" type="presParOf" srcId="{65C2BE4F-908C-4BC6-A1E2-BB777E7855FE}" destId="{54309461-9F53-44B0-B749-1E097F9C028B}" srcOrd="3" destOrd="0" presId="urn:microsoft.com/office/officeart/2018/2/layout/IconVerticalSolidList"/>
    <dgm:cxn modelId="{8EA0EA64-37D1-4E07-AD7F-BB6A302FE343}" type="presParOf" srcId="{65C2BE4F-908C-4BC6-A1E2-BB777E7855FE}" destId="{9E376BDD-090C-4BD5-B7EC-38F35EFC6988}" srcOrd="4" destOrd="0" presId="urn:microsoft.com/office/officeart/2018/2/layout/IconVerticalSolidList"/>
    <dgm:cxn modelId="{B1F01FE9-526B-4B45-A62E-37CB10706450}" type="presParOf" srcId="{9E376BDD-090C-4BD5-B7EC-38F35EFC6988}" destId="{32E9AA54-8B71-4069-B8A1-EAE2ED888DEF}" srcOrd="0" destOrd="0" presId="urn:microsoft.com/office/officeart/2018/2/layout/IconVerticalSolidList"/>
    <dgm:cxn modelId="{492BEEB0-3BBF-4D3F-937D-BEEB2E763ACF}" type="presParOf" srcId="{9E376BDD-090C-4BD5-B7EC-38F35EFC6988}" destId="{F779226E-8F62-4F62-8C69-48C84C570F9B}" srcOrd="1" destOrd="0" presId="urn:microsoft.com/office/officeart/2018/2/layout/IconVerticalSolidList"/>
    <dgm:cxn modelId="{D796C799-99C8-4784-887D-6245F32AB686}" type="presParOf" srcId="{9E376BDD-090C-4BD5-B7EC-38F35EFC6988}" destId="{F1A7C3E7-2CE1-45E7-BAEA-9579DDF6D1B5}" srcOrd="2" destOrd="0" presId="urn:microsoft.com/office/officeart/2018/2/layout/IconVerticalSolidList"/>
    <dgm:cxn modelId="{77D085D7-DB9D-4D24-A60A-2DFEDEEB279C}" type="presParOf" srcId="{9E376BDD-090C-4BD5-B7EC-38F35EFC6988}" destId="{1039B304-E78E-4342-8ED8-6A73234875B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019F5-CAF0-4237-9C2D-6BFACC80636D}">
      <dsp:nvSpPr>
        <dsp:cNvPr id="0" name=""/>
        <dsp:cNvSpPr/>
      </dsp:nvSpPr>
      <dsp:spPr>
        <a:xfrm>
          <a:off x="2002631" y="0"/>
          <a:ext cx="3767137" cy="3767137"/>
        </a:xfrm>
        <a:prstGeom prst="diamond">
          <a:avLst/>
        </a:prstGeom>
        <a:solidFill>
          <a:schemeClr val="accent3">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DADAC86-E08B-4968-B56E-66BDC993F0DA}">
      <dsp:nvSpPr>
        <dsp:cNvPr id="0" name=""/>
        <dsp:cNvSpPr/>
      </dsp:nvSpPr>
      <dsp:spPr>
        <a:xfrm>
          <a:off x="3992889" y="38351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Tipo di </a:t>
          </a:r>
          <a:r>
            <a:rPr lang="en-US" sz="1700" kern="1200" dirty="0" err="1"/>
            <a:t>procedura</a:t>
          </a:r>
          <a:endParaRPr lang="en-US" sz="1700" kern="1200" dirty="0"/>
        </a:p>
      </dsp:txBody>
      <dsp:txXfrm>
        <a:off x="4064609" y="455235"/>
        <a:ext cx="1325743" cy="1325743"/>
      </dsp:txXfrm>
    </dsp:sp>
    <dsp:sp modelId="{B63A2FD4-826C-4224-AAD2-B4D4C293A971}">
      <dsp:nvSpPr>
        <dsp:cNvPr id="0" name=""/>
        <dsp:cNvSpPr/>
      </dsp:nvSpPr>
      <dsp:spPr>
        <a:xfrm>
          <a:off x="2421441" y="366413"/>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Presenza</a:t>
          </a:r>
          <a:r>
            <a:rPr lang="en-US" sz="1700" kern="1200" dirty="0"/>
            <a:t> di </a:t>
          </a:r>
          <a:r>
            <a:rPr lang="en-US" sz="1700" kern="1200" dirty="0" err="1"/>
            <a:t>ernia</a:t>
          </a:r>
          <a:r>
            <a:rPr lang="en-US" sz="1700" kern="1200" dirty="0"/>
            <a:t> </a:t>
          </a:r>
          <a:r>
            <a:rPr lang="en-US" sz="1700" kern="1200" dirty="0" err="1"/>
            <a:t>iatale</a:t>
          </a:r>
          <a:endParaRPr lang="en-US" sz="1700" kern="1200" dirty="0"/>
        </a:p>
      </dsp:txBody>
      <dsp:txXfrm>
        <a:off x="2493161" y="438133"/>
        <a:ext cx="1325743" cy="1325743"/>
      </dsp:txXfrm>
    </dsp:sp>
    <dsp:sp modelId="{6B0F9C09-9B89-493C-B06D-431581F2A601}">
      <dsp:nvSpPr>
        <dsp:cNvPr id="0" name=""/>
        <dsp:cNvSpPr/>
      </dsp:nvSpPr>
      <dsp:spPr>
        <a:xfrm>
          <a:off x="2360509" y="194007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Tecnica</a:t>
          </a:r>
          <a:r>
            <a:rPr lang="en-US" sz="1700" kern="1200" dirty="0"/>
            <a:t> </a:t>
          </a:r>
          <a:r>
            <a:rPr lang="en-US" sz="1700" kern="1200" dirty="0" err="1"/>
            <a:t>chirurgica</a:t>
          </a:r>
          <a:endParaRPr lang="en-US" sz="1700" kern="1200" dirty="0"/>
        </a:p>
      </dsp:txBody>
      <dsp:txXfrm>
        <a:off x="2432229" y="2011795"/>
        <a:ext cx="1325743" cy="1325743"/>
      </dsp:txXfrm>
    </dsp:sp>
    <dsp:sp modelId="{27E6EB10-94E8-4C31-BEE8-26A0438338A7}">
      <dsp:nvSpPr>
        <dsp:cNvPr id="0" name=""/>
        <dsp:cNvSpPr/>
      </dsp:nvSpPr>
      <dsp:spPr>
        <a:xfrm>
          <a:off x="3942707" y="194007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Aderenza</a:t>
          </a:r>
          <a:r>
            <a:rPr lang="en-US" sz="1700" kern="1200" dirty="0"/>
            <a:t> post-</a:t>
          </a:r>
          <a:r>
            <a:rPr lang="en-US" sz="1700" kern="1200" dirty="0" err="1"/>
            <a:t>operatoria</a:t>
          </a:r>
          <a:r>
            <a:rPr lang="en-US" sz="1700" kern="1200" dirty="0"/>
            <a:t> a </a:t>
          </a:r>
          <a:r>
            <a:rPr lang="en-US" sz="1700" kern="1200" dirty="0" err="1"/>
            <a:t>dieta</a:t>
          </a:r>
          <a:r>
            <a:rPr lang="en-US" sz="1700" kern="1200" dirty="0"/>
            <a:t> e follow-up</a:t>
          </a:r>
        </a:p>
      </dsp:txBody>
      <dsp:txXfrm>
        <a:off x="4014427" y="2011795"/>
        <a:ext cx="1325743" cy="13257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019F5-CAF0-4237-9C2D-6BFACC80636D}">
      <dsp:nvSpPr>
        <dsp:cNvPr id="0" name=""/>
        <dsp:cNvSpPr/>
      </dsp:nvSpPr>
      <dsp:spPr>
        <a:xfrm>
          <a:off x="2002631" y="0"/>
          <a:ext cx="3767137" cy="3767137"/>
        </a:xfrm>
        <a:prstGeom prst="diamond">
          <a:avLst/>
        </a:prstGeom>
        <a:solidFill>
          <a:schemeClr val="accent3">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DADAC86-E08B-4968-B56E-66BDC993F0DA}">
      <dsp:nvSpPr>
        <dsp:cNvPr id="0" name=""/>
        <dsp:cNvSpPr/>
      </dsp:nvSpPr>
      <dsp:spPr>
        <a:xfrm>
          <a:off x="3992889" y="38351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Tipo di </a:t>
          </a:r>
          <a:r>
            <a:rPr lang="en-US" sz="1700" kern="1200" dirty="0" err="1"/>
            <a:t>procedura</a:t>
          </a:r>
          <a:endParaRPr lang="en-US" sz="1700" kern="1200" dirty="0"/>
        </a:p>
      </dsp:txBody>
      <dsp:txXfrm>
        <a:off x="4064609" y="455235"/>
        <a:ext cx="1325743" cy="1325743"/>
      </dsp:txXfrm>
    </dsp:sp>
    <dsp:sp modelId="{B63A2FD4-826C-4224-AAD2-B4D4C293A971}">
      <dsp:nvSpPr>
        <dsp:cNvPr id="0" name=""/>
        <dsp:cNvSpPr/>
      </dsp:nvSpPr>
      <dsp:spPr>
        <a:xfrm>
          <a:off x="2421441" y="366413"/>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err="1">
              <a:solidFill>
                <a:srgbClr val="FFFF00"/>
              </a:solidFill>
            </a:rPr>
            <a:t>Presenza</a:t>
          </a:r>
          <a:r>
            <a:rPr lang="en-US" sz="1700" b="1" kern="1200" dirty="0">
              <a:solidFill>
                <a:srgbClr val="FFFF00"/>
              </a:solidFill>
            </a:rPr>
            <a:t> di </a:t>
          </a:r>
          <a:r>
            <a:rPr lang="en-US" sz="1700" b="1" kern="1200" dirty="0" err="1">
              <a:solidFill>
                <a:srgbClr val="FFFF00"/>
              </a:solidFill>
            </a:rPr>
            <a:t>ernia</a:t>
          </a:r>
          <a:r>
            <a:rPr lang="en-US" sz="1700" b="1" kern="1200" dirty="0">
              <a:solidFill>
                <a:srgbClr val="FFFF00"/>
              </a:solidFill>
            </a:rPr>
            <a:t> </a:t>
          </a:r>
          <a:r>
            <a:rPr lang="en-US" sz="1700" b="1" kern="1200" dirty="0" err="1">
              <a:solidFill>
                <a:srgbClr val="FFFF00"/>
              </a:solidFill>
            </a:rPr>
            <a:t>iatale</a:t>
          </a:r>
          <a:endParaRPr lang="en-US" sz="1700" b="1" kern="1200" dirty="0">
            <a:solidFill>
              <a:srgbClr val="FFFF00"/>
            </a:solidFill>
          </a:endParaRPr>
        </a:p>
      </dsp:txBody>
      <dsp:txXfrm>
        <a:off x="2493161" y="438133"/>
        <a:ext cx="1325743" cy="1325743"/>
      </dsp:txXfrm>
    </dsp:sp>
    <dsp:sp modelId="{6B0F9C09-9B89-493C-B06D-431581F2A601}">
      <dsp:nvSpPr>
        <dsp:cNvPr id="0" name=""/>
        <dsp:cNvSpPr/>
      </dsp:nvSpPr>
      <dsp:spPr>
        <a:xfrm>
          <a:off x="2360509" y="194007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Tecnica</a:t>
          </a:r>
          <a:r>
            <a:rPr lang="en-US" sz="1700" kern="1200" dirty="0"/>
            <a:t> </a:t>
          </a:r>
          <a:r>
            <a:rPr lang="en-US" sz="1700" kern="1200" dirty="0" err="1"/>
            <a:t>chirurgica</a:t>
          </a:r>
          <a:endParaRPr lang="en-US" sz="1700" kern="1200" dirty="0"/>
        </a:p>
      </dsp:txBody>
      <dsp:txXfrm>
        <a:off x="2432229" y="2011795"/>
        <a:ext cx="1325743" cy="1325743"/>
      </dsp:txXfrm>
    </dsp:sp>
    <dsp:sp modelId="{27E6EB10-94E8-4C31-BEE8-26A0438338A7}">
      <dsp:nvSpPr>
        <dsp:cNvPr id="0" name=""/>
        <dsp:cNvSpPr/>
      </dsp:nvSpPr>
      <dsp:spPr>
        <a:xfrm>
          <a:off x="3942707" y="194007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Aderenza</a:t>
          </a:r>
          <a:r>
            <a:rPr lang="en-US" sz="1700" kern="1200" dirty="0"/>
            <a:t> post-</a:t>
          </a:r>
          <a:r>
            <a:rPr lang="en-US" sz="1700" kern="1200" dirty="0" err="1"/>
            <a:t>operatoria</a:t>
          </a:r>
          <a:r>
            <a:rPr lang="en-US" sz="1700" kern="1200" dirty="0"/>
            <a:t> a </a:t>
          </a:r>
          <a:r>
            <a:rPr lang="en-US" sz="1700" kern="1200" dirty="0" err="1"/>
            <a:t>dieta</a:t>
          </a:r>
          <a:r>
            <a:rPr lang="en-US" sz="1700" kern="1200" dirty="0"/>
            <a:t> e follow-up</a:t>
          </a:r>
        </a:p>
      </dsp:txBody>
      <dsp:txXfrm>
        <a:off x="4014427" y="2011795"/>
        <a:ext cx="1325743" cy="13257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019F5-CAF0-4237-9C2D-6BFACC80636D}">
      <dsp:nvSpPr>
        <dsp:cNvPr id="0" name=""/>
        <dsp:cNvSpPr/>
      </dsp:nvSpPr>
      <dsp:spPr>
        <a:xfrm>
          <a:off x="2002631" y="0"/>
          <a:ext cx="3767137" cy="3767137"/>
        </a:xfrm>
        <a:prstGeom prst="diamond">
          <a:avLst/>
        </a:prstGeom>
        <a:solidFill>
          <a:schemeClr val="accent3">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DADAC86-E08B-4968-B56E-66BDC993F0DA}">
      <dsp:nvSpPr>
        <dsp:cNvPr id="0" name=""/>
        <dsp:cNvSpPr/>
      </dsp:nvSpPr>
      <dsp:spPr>
        <a:xfrm>
          <a:off x="3992889" y="38351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FFFF00"/>
              </a:solidFill>
            </a:rPr>
            <a:t>Tipo di </a:t>
          </a:r>
          <a:r>
            <a:rPr lang="en-US" sz="1700" b="1" kern="1200" dirty="0" err="1">
              <a:solidFill>
                <a:srgbClr val="FFFF00"/>
              </a:solidFill>
            </a:rPr>
            <a:t>procedura</a:t>
          </a:r>
          <a:endParaRPr lang="en-US" sz="1700" b="1" kern="1200" dirty="0">
            <a:solidFill>
              <a:srgbClr val="FFFF00"/>
            </a:solidFill>
          </a:endParaRPr>
        </a:p>
      </dsp:txBody>
      <dsp:txXfrm>
        <a:off x="4064609" y="455235"/>
        <a:ext cx="1325743" cy="1325743"/>
      </dsp:txXfrm>
    </dsp:sp>
    <dsp:sp modelId="{B63A2FD4-826C-4224-AAD2-B4D4C293A971}">
      <dsp:nvSpPr>
        <dsp:cNvPr id="0" name=""/>
        <dsp:cNvSpPr/>
      </dsp:nvSpPr>
      <dsp:spPr>
        <a:xfrm>
          <a:off x="2421441" y="366413"/>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Presenza</a:t>
          </a:r>
          <a:r>
            <a:rPr lang="en-US" sz="1700" kern="1200" dirty="0"/>
            <a:t> di </a:t>
          </a:r>
          <a:r>
            <a:rPr lang="en-US" sz="1700" kern="1200" dirty="0" err="1"/>
            <a:t>ernia</a:t>
          </a:r>
          <a:r>
            <a:rPr lang="en-US" sz="1700" kern="1200" dirty="0"/>
            <a:t> </a:t>
          </a:r>
          <a:r>
            <a:rPr lang="en-US" sz="1700" kern="1200" dirty="0" err="1"/>
            <a:t>iatale</a:t>
          </a:r>
          <a:endParaRPr lang="en-US" sz="1700" kern="1200" dirty="0"/>
        </a:p>
      </dsp:txBody>
      <dsp:txXfrm>
        <a:off x="2493161" y="438133"/>
        <a:ext cx="1325743" cy="1325743"/>
      </dsp:txXfrm>
    </dsp:sp>
    <dsp:sp modelId="{6B0F9C09-9B89-493C-B06D-431581F2A601}">
      <dsp:nvSpPr>
        <dsp:cNvPr id="0" name=""/>
        <dsp:cNvSpPr/>
      </dsp:nvSpPr>
      <dsp:spPr>
        <a:xfrm>
          <a:off x="2360509" y="194007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Tecnica</a:t>
          </a:r>
          <a:r>
            <a:rPr lang="en-US" sz="1700" kern="1200" dirty="0"/>
            <a:t> </a:t>
          </a:r>
          <a:r>
            <a:rPr lang="en-US" sz="1700" kern="1200" dirty="0" err="1"/>
            <a:t>chirurgica</a:t>
          </a:r>
          <a:endParaRPr lang="en-US" sz="1700" kern="1200" dirty="0"/>
        </a:p>
      </dsp:txBody>
      <dsp:txXfrm>
        <a:off x="2432229" y="2011795"/>
        <a:ext cx="1325743" cy="1325743"/>
      </dsp:txXfrm>
    </dsp:sp>
    <dsp:sp modelId="{27E6EB10-94E8-4C31-BEE8-26A0438338A7}">
      <dsp:nvSpPr>
        <dsp:cNvPr id="0" name=""/>
        <dsp:cNvSpPr/>
      </dsp:nvSpPr>
      <dsp:spPr>
        <a:xfrm>
          <a:off x="3942707" y="194007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Aderenza</a:t>
          </a:r>
          <a:r>
            <a:rPr lang="en-US" sz="1700" kern="1200" dirty="0"/>
            <a:t> post-</a:t>
          </a:r>
          <a:r>
            <a:rPr lang="en-US" sz="1700" kern="1200" dirty="0" err="1"/>
            <a:t>operatoria</a:t>
          </a:r>
          <a:r>
            <a:rPr lang="en-US" sz="1700" kern="1200" dirty="0"/>
            <a:t> a </a:t>
          </a:r>
          <a:r>
            <a:rPr lang="en-US" sz="1700" kern="1200" dirty="0" err="1"/>
            <a:t>dieta</a:t>
          </a:r>
          <a:r>
            <a:rPr lang="en-US" sz="1700" kern="1200" dirty="0"/>
            <a:t> e follow-up</a:t>
          </a:r>
        </a:p>
      </dsp:txBody>
      <dsp:txXfrm>
        <a:off x="4014427" y="2011795"/>
        <a:ext cx="1325743" cy="13257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019F5-CAF0-4237-9C2D-6BFACC80636D}">
      <dsp:nvSpPr>
        <dsp:cNvPr id="0" name=""/>
        <dsp:cNvSpPr/>
      </dsp:nvSpPr>
      <dsp:spPr>
        <a:xfrm>
          <a:off x="2002631" y="0"/>
          <a:ext cx="3767137" cy="3767137"/>
        </a:xfrm>
        <a:prstGeom prst="diamond">
          <a:avLst/>
        </a:prstGeom>
        <a:solidFill>
          <a:schemeClr val="accent3">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DADAC86-E08B-4968-B56E-66BDC993F0DA}">
      <dsp:nvSpPr>
        <dsp:cNvPr id="0" name=""/>
        <dsp:cNvSpPr/>
      </dsp:nvSpPr>
      <dsp:spPr>
        <a:xfrm>
          <a:off x="3992889" y="38351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FFFF00"/>
              </a:solidFill>
            </a:rPr>
            <a:t>Tipo di </a:t>
          </a:r>
          <a:r>
            <a:rPr lang="en-US" sz="1700" b="1" kern="1200" dirty="0" err="1">
              <a:solidFill>
                <a:srgbClr val="FFFF00"/>
              </a:solidFill>
            </a:rPr>
            <a:t>procedura</a:t>
          </a:r>
          <a:endParaRPr lang="en-US" sz="1700" b="1" kern="1200" dirty="0">
            <a:solidFill>
              <a:srgbClr val="FFFF00"/>
            </a:solidFill>
          </a:endParaRPr>
        </a:p>
      </dsp:txBody>
      <dsp:txXfrm>
        <a:off x="4064609" y="455235"/>
        <a:ext cx="1325743" cy="1325743"/>
      </dsp:txXfrm>
    </dsp:sp>
    <dsp:sp modelId="{B63A2FD4-826C-4224-AAD2-B4D4C293A971}">
      <dsp:nvSpPr>
        <dsp:cNvPr id="0" name=""/>
        <dsp:cNvSpPr/>
      </dsp:nvSpPr>
      <dsp:spPr>
        <a:xfrm>
          <a:off x="2421441" y="366413"/>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Presenza</a:t>
          </a:r>
          <a:r>
            <a:rPr lang="en-US" sz="1700" kern="1200" dirty="0"/>
            <a:t> di </a:t>
          </a:r>
          <a:r>
            <a:rPr lang="en-US" sz="1700" kern="1200" dirty="0" err="1"/>
            <a:t>ernia</a:t>
          </a:r>
          <a:r>
            <a:rPr lang="en-US" sz="1700" kern="1200" dirty="0"/>
            <a:t> </a:t>
          </a:r>
          <a:r>
            <a:rPr lang="en-US" sz="1700" kern="1200" dirty="0" err="1"/>
            <a:t>iatale</a:t>
          </a:r>
          <a:endParaRPr lang="en-US" sz="1700" kern="1200" dirty="0"/>
        </a:p>
      </dsp:txBody>
      <dsp:txXfrm>
        <a:off x="2493161" y="438133"/>
        <a:ext cx="1325743" cy="1325743"/>
      </dsp:txXfrm>
    </dsp:sp>
    <dsp:sp modelId="{6B0F9C09-9B89-493C-B06D-431581F2A601}">
      <dsp:nvSpPr>
        <dsp:cNvPr id="0" name=""/>
        <dsp:cNvSpPr/>
      </dsp:nvSpPr>
      <dsp:spPr>
        <a:xfrm>
          <a:off x="2360509" y="194007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Tecnica</a:t>
          </a:r>
          <a:r>
            <a:rPr lang="en-US" sz="1700" kern="1200" dirty="0"/>
            <a:t> </a:t>
          </a:r>
          <a:r>
            <a:rPr lang="en-US" sz="1700" kern="1200" dirty="0" err="1"/>
            <a:t>chirurgica</a:t>
          </a:r>
          <a:endParaRPr lang="en-US" sz="1700" kern="1200" dirty="0"/>
        </a:p>
      </dsp:txBody>
      <dsp:txXfrm>
        <a:off x="2432229" y="2011795"/>
        <a:ext cx="1325743" cy="1325743"/>
      </dsp:txXfrm>
    </dsp:sp>
    <dsp:sp modelId="{27E6EB10-94E8-4C31-BEE8-26A0438338A7}">
      <dsp:nvSpPr>
        <dsp:cNvPr id="0" name=""/>
        <dsp:cNvSpPr/>
      </dsp:nvSpPr>
      <dsp:spPr>
        <a:xfrm>
          <a:off x="3942707" y="194007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Aderenza</a:t>
          </a:r>
          <a:r>
            <a:rPr lang="en-US" sz="1700" kern="1200" dirty="0"/>
            <a:t> post-</a:t>
          </a:r>
          <a:r>
            <a:rPr lang="en-US" sz="1700" kern="1200" dirty="0" err="1"/>
            <a:t>operatoria</a:t>
          </a:r>
          <a:r>
            <a:rPr lang="en-US" sz="1700" kern="1200" dirty="0"/>
            <a:t> a </a:t>
          </a:r>
          <a:r>
            <a:rPr lang="en-US" sz="1700" kern="1200" dirty="0" err="1"/>
            <a:t>dieta</a:t>
          </a:r>
          <a:r>
            <a:rPr lang="en-US" sz="1700" kern="1200" dirty="0"/>
            <a:t> e follow-up</a:t>
          </a:r>
        </a:p>
      </dsp:txBody>
      <dsp:txXfrm>
        <a:off x="4014427" y="2011795"/>
        <a:ext cx="1325743" cy="13257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019F5-CAF0-4237-9C2D-6BFACC80636D}">
      <dsp:nvSpPr>
        <dsp:cNvPr id="0" name=""/>
        <dsp:cNvSpPr/>
      </dsp:nvSpPr>
      <dsp:spPr>
        <a:xfrm>
          <a:off x="2002631" y="0"/>
          <a:ext cx="3767137" cy="3767137"/>
        </a:xfrm>
        <a:prstGeom prst="diamond">
          <a:avLst/>
        </a:prstGeom>
        <a:solidFill>
          <a:schemeClr val="accent3">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DADAC86-E08B-4968-B56E-66BDC993F0DA}">
      <dsp:nvSpPr>
        <dsp:cNvPr id="0" name=""/>
        <dsp:cNvSpPr/>
      </dsp:nvSpPr>
      <dsp:spPr>
        <a:xfrm>
          <a:off x="3992889" y="38351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bg1"/>
              </a:solidFill>
            </a:rPr>
            <a:t>Tipo di </a:t>
          </a:r>
          <a:r>
            <a:rPr lang="en-US" sz="1700" b="0" kern="1200" dirty="0" err="1">
              <a:solidFill>
                <a:schemeClr val="bg1"/>
              </a:solidFill>
            </a:rPr>
            <a:t>procedura</a:t>
          </a:r>
          <a:endParaRPr lang="en-US" sz="1700" b="0" kern="1200" dirty="0">
            <a:solidFill>
              <a:schemeClr val="bg1"/>
            </a:solidFill>
          </a:endParaRPr>
        </a:p>
      </dsp:txBody>
      <dsp:txXfrm>
        <a:off x="4064609" y="455235"/>
        <a:ext cx="1325743" cy="1325743"/>
      </dsp:txXfrm>
    </dsp:sp>
    <dsp:sp modelId="{B63A2FD4-826C-4224-AAD2-B4D4C293A971}">
      <dsp:nvSpPr>
        <dsp:cNvPr id="0" name=""/>
        <dsp:cNvSpPr/>
      </dsp:nvSpPr>
      <dsp:spPr>
        <a:xfrm>
          <a:off x="2421441" y="366413"/>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Presenza</a:t>
          </a:r>
          <a:r>
            <a:rPr lang="en-US" sz="1700" kern="1200" dirty="0"/>
            <a:t> di </a:t>
          </a:r>
          <a:r>
            <a:rPr lang="en-US" sz="1700" kern="1200" dirty="0" err="1"/>
            <a:t>ernia</a:t>
          </a:r>
          <a:r>
            <a:rPr lang="en-US" sz="1700" kern="1200" dirty="0"/>
            <a:t> </a:t>
          </a:r>
          <a:r>
            <a:rPr lang="en-US" sz="1700" kern="1200" dirty="0" err="1"/>
            <a:t>iatale</a:t>
          </a:r>
          <a:endParaRPr lang="en-US" sz="1700" kern="1200" dirty="0"/>
        </a:p>
      </dsp:txBody>
      <dsp:txXfrm>
        <a:off x="2493161" y="438133"/>
        <a:ext cx="1325743" cy="1325743"/>
      </dsp:txXfrm>
    </dsp:sp>
    <dsp:sp modelId="{6B0F9C09-9B89-493C-B06D-431581F2A601}">
      <dsp:nvSpPr>
        <dsp:cNvPr id="0" name=""/>
        <dsp:cNvSpPr/>
      </dsp:nvSpPr>
      <dsp:spPr>
        <a:xfrm>
          <a:off x="2360509" y="194007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err="1">
              <a:solidFill>
                <a:srgbClr val="FFFF00"/>
              </a:solidFill>
            </a:rPr>
            <a:t>Tecnica</a:t>
          </a:r>
          <a:r>
            <a:rPr lang="en-US" sz="1700" b="1" kern="1200" dirty="0">
              <a:solidFill>
                <a:srgbClr val="FFFF00"/>
              </a:solidFill>
            </a:rPr>
            <a:t> </a:t>
          </a:r>
          <a:r>
            <a:rPr lang="en-US" sz="1700" b="1" kern="1200" dirty="0" err="1">
              <a:solidFill>
                <a:srgbClr val="FFFF00"/>
              </a:solidFill>
            </a:rPr>
            <a:t>chirurgica</a:t>
          </a:r>
          <a:endParaRPr lang="en-US" sz="1700" b="1" kern="1200" dirty="0">
            <a:solidFill>
              <a:srgbClr val="FFFF00"/>
            </a:solidFill>
          </a:endParaRPr>
        </a:p>
      </dsp:txBody>
      <dsp:txXfrm>
        <a:off x="2432229" y="2011795"/>
        <a:ext cx="1325743" cy="1325743"/>
      </dsp:txXfrm>
    </dsp:sp>
    <dsp:sp modelId="{27E6EB10-94E8-4C31-BEE8-26A0438338A7}">
      <dsp:nvSpPr>
        <dsp:cNvPr id="0" name=""/>
        <dsp:cNvSpPr/>
      </dsp:nvSpPr>
      <dsp:spPr>
        <a:xfrm>
          <a:off x="3942707" y="194007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Aderenza</a:t>
          </a:r>
          <a:r>
            <a:rPr lang="en-US" sz="1700" kern="1200" dirty="0"/>
            <a:t> post-</a:t>
          </a:r>
          <a:r>
            <a:rPr lang="en-US" sz="1700" kern="1200" dirty="0" err="1"/>
            <a:t>operatoria</a:t>
          </a:r>
          <a:r>
            <a:rPr lang="en-US" sz="1700" kern="1200" dirty="0"/>
            <a:t> a </a:t>
          </a:r>
          <a:r>
            <a:rPr lang="en-US" sz="1700" kern="1200" dirty="0" err="1"/>
            <a:t>dieta</a:t>
          </a:r>
          <a:r>
            <a:rPr lang="en-US" sz="1700" kern="1200" dirty="0"/>
            <a:t> e follow-up</a:t>
          </a:r>
        </a:p>
      </dsp:txBody>
      <dsp:txXfrm>
        <a:off x="4014427" y="2011795"/>
        <a:ext cx="1325743" cy="13257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019F5-CAF0-4237-9C2D-6BFACC80636D}">
      <dsp:nvSpPr>
        <dsp:cNvPr id="0" name=""/>
        <dsp:cNvSpPr/>
      </dsp:nvSpPr>
      <dsp:spPr>
        <a:xfrm>
          <a:off x="2002631" y="0"/>
          <a:ext cx="3767137" cy="3767137"/>
        </a:xfrm>
        <a:prstGeom prst="diamond">
          <a:avLst/>
        </a:prstGeom>
        <a:solidFill>
          <a:schemeClr val="accent3">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DADAC86-E08B-4968-B56E-66BDC993F0DA}">
      <dsp:nvSpPr>
        <dsp:cNvPr id="0" name=""/>
        <dsp:cNvSpPr/>
      </dsp:nvSpPr>
      <dsp:spPr>
        <a:xfrm>
          <a:off x="3992889" y="38351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bg1"/>
              </a:solidFill>
            </a:rPr>
            <a:t>Tipo di </a:t>
          </a:r>
          <a:r>
            <a:rPr lang="en-US" sz="1700" b="0" kern="1200" dirty="0" err="1">
              <a:solidFill>
                <a:schemeClr val="bg1"/>
              </a:solidFill>
            </a:rPr>
            <a:t>procedura</a:t>
          </a:r>
          <a:endParaRPr lang="en-US" sz="1700" b="0" kern="1200" dirty="0">
            <a:solidFill>
              <a:schemeClr val="bg1"/>
            </a:solidFill>
          </a:endParaRPr>
        </a:p>
      </dsp:txBody>
      <dsp:txXfrm>
        <a:off x="4064609" y="455235"/>
        <a:ext cx="1325743" cy="1325743"/>
      </dsp:txXfrm>
    </dsp:sp>
    <dsp:sp modelId="{B63A2FD4-826C-4224-AAD2-B4D4C293A971}">
      <dsp:nvSpPr>
        <dsp:cNvPr id="0" name=""/>
        <dsp:cNvSpPr/>
      </dsp:nvSpPr>
      <dsp:spPr>
        <a:xfrm>
          <a:off x="2421441" y="366413"/>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Presenza</a:t>
          </a:r>
          <a:r>
            <a:rPr lang="en-US" sz="1700" kern="1200" dirty="0"/>
            <a:t> di </a:t>
          </a:r>
          <a:r>
            <a:rPr lang="en-US" sz="1700" kern="1200" dirty="0" err="1"/>
            <a:t>ernia</a:t>
          </a:r>
          <a:r>
            <a:rPr lang="en-US" sz="1700" kern="1200" dirty="0"/>
            <a:t> </a:t>
          </a:r>
          <a:r>
            <a:rPr lang="en-US" sz="1700" kern="1200" dirty="0" err="1"/>
            <a:t>iatale</a:t>
          </a:r>
          <a:endParaRPr lang="en-US" sz="1700" kern="1200" dirty="0"/>
        </a:p>
      </dsp:txBody>
      <dsp:txXfrm>
        <a:off x="2493161" y="438133"/>
        <a:ext cx="1325743" cy="1325743"/>
      </dsp:txXfrm>
    </dsp:sp>
    <dsp:sp modelId="{6B0F9C09-9B89-493C-B06D-431581F2A601}">
      <dsp:nvSpPr>
        <dsp:cNvPr id="0" name=""/>
        <dsp:cNvSpPr/>
      </dsp:nvSpPr>
      <dsp:spPr>
        <a:xfrm>
          <a:off x="2360509" y="194007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err="1">
              <a:solidFill>
                <a:srgbClr val="FFFF00"/>
              </a:solidFill>
            </a:rPr>
            <a:t>Tecnica</a:t>
          </a:r>
          <a:r>
            <a:rPr lang="en-US" sz="1700" b="1" kern="1200" dirty="0">
              <a:solidFill>
                <a:srgbClr val="FFFF00"/>
              </a:solidFill>
            </a:rPr>
            <a:t> </a:t>
          </a:r>
          <a:r>
            <a:rPr lang="en-US" sz="1700" b="1" kern="1200" dirty="0" err="1">
              <a:solidFill>
                <a:srgbClr val="FFFF00"/>
              </a:solidFill>
            </a:rPr>
            <a:t>chirurgica</a:t>
          </a:r>
          <a:endParaRPr lang="en-US" sz="1700" b="1" kern="1200" dirty="0">
            <a:solidFill>
              <a:srgbClr val="FFFF00"/>
            </a:solidFill>
          </a:endParaRPr>
        </a:p>
      </dsp:txBody>
      <dsp:txXfrm>
        <a:off x="2432229" y="2011795"/>
        <a:ext cx="1325743" cy="1325743"/>
      </dsp:txXfrm>
    </dsp:sp>
    <dsp:sp modelId="{27E6EB10-94E8-4C31-BEE8-26A0438338A7}">
      <dsp:nvSpPr>
        <dsp:cNvPr id="0" name=""/>
        <dsp:cNvSpPr/>
      </dsp:nvSpPr>
      <dsp:spPr>
        <a:xfrm>
          <a:off x="3942707" y="194007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Aderenza</a:t>
          </a:r>
          <a:r>
            <a:rPr lang="en-US" sz="1700" kern="1200" dirty="0"/>
            <a:t> post-</a:t>
          </a:r>
          <a:r>
            <a:rPr lang="en-US" sz="1700" kern="1200" dirty="0" err="1"/>
            <a:t>operatoria</a:t>
          </a:r>
          <a:r>
            <a:rPr lang="en-US" sz="1700" kern="1200" dirty="0"/>
            <a:t> a </a:t>
          </a:r>
          <a:r>
            <a:rPr lang="en-US" sz="1700" kern="1200" dirty="0" err="1"/>
            <a:t>dieta</a:t>
          </a:r>
          <a:r>
            <a:rPr lang="en-US" sz="1700" kern="1200" dirty="0"/>
            <a:t> e follow-up</a:t>
          </a:r>
        </a:p>
      </dsp:txBody>
      <dsp:txXfrm>
        <a:off x="4014427" y="2011795"/>
        <a:ext cx="1325743" cy="13257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019F5-CAF0-4237-9C2D-6BFACC80636D}">
      <dsp:nvSpPr>
        <dsp:cNvPr id="0" name=""/>
        <dsp:cNvSpPr/>
      </dsp:nvSpPr>
      <dsp:spPr>
        <a:xfrm>
          <a:off x="2002631" y="0"/>
          <a:ext cx="3767137" cy="3767137"/>
        </a:xfrm>
        <a:prstGeom prst="diamond">
          <a:avLst/>
        </a:prstGeom>
        <a:solidFill>
          <a:schemeClr val="accent3">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DADAC86-E08B-4968-B56E-66BDC993F0DA}">
      <dsp:nvSpPr>
        <dsp:cNvPr id="0" name=""/>
        <dsp:cNvSpPr/>
      </dsp:nvSpPr>
      <dsp:spPr>
        <a:xfrm>
          <a:off x="3992889" y="38351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bg1"/>
              </a:solidFill>
            </a:rPr>
            <a:t>Tipo di </a:t>
          </a:r>
          <a:r>
            <a:rPr lang="en-US" sz="1700" b="0" kern="1200" dirty="0" err="1">
              <a:solidFill>
                <a:schemeClr val="bg1"/>
              </a:solidFill>
            </a:rPr>
            <a:t>procedura</a:t>
          </a:r>
          <a:endParaRPr lang="en-US" sz="1700" b="0" kern="1200" dirty="0">
            <a:solidFill>
              <a:schemeClr val="bg1"/>
            </a:solidFill>
          </a:endParaRPr>
        </a:p>
      </dsp:txBody>
      <dsp:txXfrm>
        <a:off x="4064609" y="455235"/>
        <a:ext cx="1325743" cy="1325743"/>
      </dsp:txXfrm>
    </dsp:sp>
    <dsp:sp modelId="{B63A2FD4-826C-4224-AAD2-B4D4C293A971}">
      <dsp:nvSpPr>
        <dsp:cNvPr id="0" name=""/>
        <dsp:cNvSpPr/>
      </dsp:nvSpPr>
      <dsp:spPr>
        <a:xfrm>
          <a:off x="2421441" y="366413"/>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Presenza</a:t>
          </a:r>
          <a:r>
            <a:rPr lang="en-US" sz="1700" kern="1200" dirty="0"/>
            <a:t> di </a:t>
          </a:r>
          <a:r>
            <a:rPr lang="en-US" sz="1700" kern="1200" dirty="0" err="1"/>
            <a:t>ernia</a:t>
          </a:r>
          <a:r>
            <a:rPr lang="en-US" sz="1700" kern="1200" dirty="0"/>
            <a:t> </a:t>
          </a:r>
          <a:r>
            <a:rPr lang="en-US" sz="1700" kern="1200" dirty="0" err="1"/>
            <a:t>iatale</a:t>
          </a:r>
          <a:endParaRPr lang="en-US" sz="1700" kern="1200" dirty="0"/>
        </a:p>
      </dsp:txBody>
      <dsp:txXfrm>
        <a:off x="2493161" y="438133"/>
        <a:ext cx="1325743" cy="1325743"/>
      </dsp:txXfrm>
    </dsp:sp>
    <dsp:sp modelId="{6B0F9C09-9B89-493C-B06D-431581F2A601}">
      <dsp:nvSpPr>
        <dsp:cNvPr id="0" name=""/>
        <dsp:cNvSpPr/>
      </dsp:nvSpPr>
      <dsp:spPr>
        <a:xfrm>
          <a:off x="2360509" y="194007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err="1">
              <a:solidFill>
                <a:schemeClr val="bg1"/>
              </a:solidFill>
            </a:rPr>
            <a:t>Tecnica</a:t>
          </a:r>
          <a:r>
            <a:rPr lang="en-US" sz="1700" b="0" kern="1200" dirty="0">
              <a:solidFill>
                <a:schemeClr val="bg1"/>
              </a:solidFill>
            </a:rPr>
            <a:t> </a:t>
          </a:r>
          <a:r>
            <a:rPr lang="en-US" sz="1700" b="0" kern="1200" dirty="0" err="1">
              <a:solidFill>
                <a:schemeClr val="bg1"/>
              </a:solidFill>
            </a:rPr>
            <a:t>chirurgica</a:t>
          </a:r>
          <a:endParaRPr lang="en-US" sz="1700" b="0" kern="1200" dirty="0">
            <a:solidFill>
              <a:schemeClr val="bg1"/>
            </a:solidFill>
          </a:endParaRPr>
        </a:p>
      </dsp:txBody>
      <dsp:txXfrm>
        <a:off x="2432229" y="2011795"/>
        <a:ext cx="1325743" cy="1325743"/>
      </dsp:txXfrm>
    </dsp:sp>
    <dsp:sp modelId="{27E6EB10-94E8-4C31-BEE8-26A0438338A7}">
      <dsp:nvSpPr>
        <dsp:cNvPr id="0" name=""/>
        <dsp:cNvSpPr/>
      </dsp:nvSpPr>
      <dsp:spPr>
        <a:xfrm>
          <a:off x="3942707" y="1940075"/>
          <a:ext cx="1469183" cy="146918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err="1">
              <a:solidFill>
                <a:srgbClr val="FFFF00"/>
              </a:solidFill>
            </a:rPr>
            <a:t>Aderenza</a:t>
          </a:r>
          <a:r>
            <a:rPr lang="en-US" sz="1700" b="1" kern="1200" dirty="0">
              <a:solidFill>
                <a:srgbClr val="FFFF00"/>
              </a:solidFill>
            </a:rPr>
            <a:t> post-</a:t>
          </a:r>
          <a:r>
            <a:rPr lang="en-US" sz="1700" b="1" kern="1200" dirty="0" err="1">
              <a:solidFill>
                <a:srgbClr val="FFFF00"/>
              </a:solidFill>
            </a:rPr>
            <a:t>operatoria</a:t>
          </a:r>
          <a:r>
            <a:rPr lang="en-US" sz="1700" b="1" kern="1200" dirty="0">
              <a:solidFill>
                <a:srgbClr val="FFFF00"/>
              </a:solidFill>
            </a:rPr>
            <a:t> a </a:t>
          </a:r>
          <a:r>
            <a:rPr lang="en-US" sz="1700" b="1" kern="1200" dirty="0" err="1">
              <a:solidFill>
                <a:srgbClr val="FFFF00"/>
              </a:solidFill>
            </a:rPr>
            <a:t>dieta</a:t>
          </a:r>
          <a:r>
            <a:rPr lang="en-US" sz="1700" b="1" kern="1200" dirty="0">
              <a:solidFill>
                <a:srgbClr val="FFFF00"/>
              </a:solidFill>
            </a:rPr>
            <a:t> e follow-up</a:t>
          </a:r>
        </a:p>
      </dsp:txBody>
      <dsp:txXfrm>
        <a:off x="4014427" y="2011795"/>
        <a:ext cx="1325743" cy="13257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DD428-82C7-48E5-B60F-2809FF61762E}">
      <dsp:nvSpPr>
        <dsp:cNvPr id="0" name=""/>
        <dsp:cNvSpPr/>
      </dsp:nvSpPr>
      <dsp:spPr>
        <a:xfrm>
          <a:off x="0" y="594"/>
          <a:ext cx="5713840" cy="139069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4B5ED0-2C18-4CFB-AF6C-E03CF6A23BBA}">
      <dsp:nvSpPr>
        <dsp:cNvPr id="0" name=""/>
        <dsp:cNvSpPr/>
      </dsp:nvSpPr>
      <dsp:spPr>
        <a:xfrm>
          <a:off x="420684" y="313499"/>
          <a:ext cx="764880" cy="76488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DAE503-6D13-4002-A208-52E4D938D5A6}">
      <dsp:nvSpPr>
        <dsp:cNvPr id="0" name=""/>
        <dsp:cNvSpPr/>
      </dsp:nvSpPr>
      <dsp:spPr>
        <a:xfrm>
          <a:off x="1606248" y="594"/>
          <a:ext cx="4107592" cy="1390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182" tIns="147182" rIns="147182" bIns="147182" numCol="1" spcCol="1270" anchor="ctr" anchorCtr="0">
          <a:noAutofit/>
        </a:bodyPr>
        <a:lstStyle/>
        <a:p>
          <a:pPr marL="0" lvl="0" indent="0" algn="l" defTabSz="1111250">
            <a:lnSpc>
              <a:spcPct val="90000"/>
            </a:lnSpc>
            <a:spcBef>
              <a:spcPct val="0"/>
            </a:spcBef>
            <a:spcAft>
              <a:spcPct val="35000"/>
            </a:spcAft>
            <a:buNone/>
          </a:pPr>
          <a:r>
            <a:rPr lang="it-IT" sz="2500" kern="1200" dirty="0"/>
            <a:t>Accurata valutazione preoperatoria dei fattori di rischio per MRGE</a:t>
          </a:r>
          <a:endParaRPr lang="en-US" sz="2500" kern="1200" dirty="0"/>
        </a:p>
      </dsp:txBody>
      <dsp:txXfrm>
        <a:off x="1606248" y="594"/>
        <a:ext cx="4107592" cy="1390691"/>
      </dsp:txXfrm>
    </dsp:sp>
    <dsp:sp modelId="{80F4AC7C-1761-4B85-A7A3-9B7AB3366BB9}">
      <dsp:nvSpPr>
        <dsp:cNvPr id="0" name=""/>
        <dsp:cNvSpPr/>
      </dsp:nvSpPr>
      <dsp:spPr>
        <a:xfrm>
          <a:off x="0" y="1738958"/>
          <a:ext cx="5713840" cy="139069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27EA0E-5F4B-4D97-BD4A-BCDD0A7CBA55}">
      <dsp:nvSpPr>
        <dsp:cNvPr id="0" name=""/>
        <dsp:cNvSpPr/>
      </dsp:nvSpPr>
      <dsp:spPr>
        <a:xfrm>
          <a:off x="420684" y="2051864"/>
          <a:ext cx="764880" cy="76488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862803-7D62-4884-B0CE-4EB59052A10D}">
      <dsp:nvSpPr>
        <dsp:cNvPr id="0" name=""/>
        <dsp:cNvSpPr/>
      </dsp:nvSpPr>
      <dsp:spPr>
        <a:xfrm>
          <a:off x="1606248" y="1738958"/>
          <a:ext cx="4107592" cy="1390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182" tIns="147182" rIns="147182" bIns="147182" numCol="1" spcCol="1270" anchor="ctr" anchorCtr="0">
          <a:noAutofit/>
        </a:bodyPr>
        <a:lstStyle/>
        <a:p>
          <a:pPr marL="0" lvl="0" indent="0" algn="l" defTabSz="1111250">
            <a:lnSpc>
              <a:spcPct val="90000"/>
            </a:lnSpc>
            <a:spcBef>
              <a:spcPct val="0"/>
            </a:spcBef>
            <a:spcAft>
              <a:spcPct val="35000"/>
            </a:spcAft>
            <a:buNone/>
          </a:pPr>
          <a:r>
            <a:rPr lang="it-IT" sz="2500" kern="1200" dirty="0"/>
            <a:t>Personalizzazione della procedura chirurgica </a:t>
          </a:r>
          <a:endParaRPr lang="en-US" sz="2500" kern="1200" dirty="0"/>
        </a:p>
      </dsp:txBody>
      <dsp:txXfrm>
        <a:off x="1606248" y="1738958"/>
        <a:ext cx="4107592" cy="1390691"/>
      </dsp:txXfrm>
    </dsp:sp>
    <dsp:sp modelId="{32E9AA54-8B71-4069-B8A1-EAE2ED888DEF}">
      <dsp:nvSpPr>
        <dsp:cNvPr id="0" name=""/>
        <dsp:cNvSpPr/>
      </dsp:nvSpPr>
      <dsp:spPr>
        <a:xfrm>
          <a:off x="0" y="3477323"/>
          <a:ext cx="5713840" cy="139069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79226E-8F62-4F62-8C69-48C84C570F9B}">
      <dsp:nvSpPr>
        <dsp:cNvPr id="0" name=""/>
        <dsp:cNvSpPr/>
      </dsp:nvSpPr>
      <dsp:spPr>
        <a:xfrm>
          <a:off x="420684" y="3790228"/>
          <a:ext cx="764880" cy="76488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39B304-E78E-4342-8ED8-6A73234875B8}">
      <dsp:nvSpPr>
        <dsp:cNvPr id="0" name=""/>
        <dsp:cNvSpPr/>
      </dsp:nvSpPr>
      <dsp:spPr>
        <a:xfrm>
          <a:off x="1606248" y="3477323"/>
          <a:ext cx="4107592" cy="1390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182" tIns="147182" rIns="147182" bIns="147182" numCol="1" spcCol="1270" anchor="ctr" anchorCtr="0">
          <a:noAutofit/>
        </a:bodyPr>
        <a:lstStyle/>
        <a:p>
          <a:pPr marL="0" lvl="0" indent="0" algn="l" defTabSz="1111250">
            <a:lnSpc>
              <a:spcPct val="90000"/>
            </a:lnSpc>
            <a:spcBef>
              <a:spcPct val="0"/>
            </a:spcBef>
            <a:spcAft>
              <a:spcPct val="35000"/>
            </a:spcAft>
            <a:buNone/>
          </a:pPr>
          <a:r>
            <a:rPr lang="it-IT" sz="2500" kern="1200" dirty="0"/>
            <a:t>Regolare follow-up a lungo termine e prevenzione del weight </a:t>
          </a:r>
          <a:r>
            <a:rPr lang="it-IT" sz="2500" kern="1200" dirty="0" err="1"/>
            <a:t>regain</a:t>
          </a:r>
          <a:endParaRPr lang="en-US" sz="2500" kern="1200" dirty="0"/>
        </a:p>
      </dsp:txBody>
      <dsp:txXfrm>
        <a:off x="1606248" y="3477323"/>
        <a:ext cx="4107592" cy="1390691"/>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11/05/2025</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11/05/2025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a:t>Jacobson </a:t>
            </a:r>
            <a:r>
              <a:rPr lang="en-US" dirty="0" err="1"/>
              <a:t>riporta</a:t>
            </a:r>
            <a:r>
              <a:rPr lang="en-US" dirty="0"/>
              <a:t> </a:t>
            </a:r>
            <a:r>
              <a:rPr lang="en-US" dirty="0" err="1"/>
              <a:t>una</a:t>
            </a:r>
            <a:r>
              <a:rPr lang="en-US" dirty="0"/>
              <a:t> </a:t>
            </a:r>
            <a:r>
              <a:rPr lang="en-US" dirty="0" err="1"/>
              <a:t>possibile</a:t>
            </a:r>
            <a:r>
              <a:rPr lang="en-US" dirty="0"/>
              <a:t> </a:t>
            </a:r>
            <a:r>
              <a:rPr lang="en-US" dirty="0" err="1"/>
              <a:t>aumento</a:t>
            </a:r>
            <a:r>
              <a:rPr lang="en-US" dirty="0"/>
              <a:t> di </a:t>
            </a:r>
            <a:r>
              <a:rPr lang="en-US" dirty="0" err="1"/>
              <a:t>rischio</a:t>
            </a:r>
            <a:r>
              <a:rPr lang="en-US" dirty="0"/>
              <a:t> di GERD </a:t>
            </a:r>
            <a:r>
              <a:rPr lang="en-US" dirty="0" err="1"/>
              <a:t>anche</a:t>
            </a:r>
            <a:r>
              <a:rPr lang="en-US" dirty="0"/>
              <a:t> in un BMI </a:t>
            </a:r>
            <a:r>
              <a:rPr lang="en-US" dirty="0" err="1"/>
              <a:t>normale</a:t>
            </a:r>
            <a:r>
              <a:rPr lang="en-US" dirty="0"/>
              <a:t>.  10,545 </a:t>
            </a:r>
            <a:r>
              <a:rPr lang="en-US" dirty="0" err="1"/>
              <a:t>donne</a:t>
            </a:r>
            <a:r>
              <a:rPr lang="en-US" dirty="0"/>
              <a:t> Nurses’ Health Study </a:t>
            </a:r>
            <a:r>
              <a:rPr lang="en-US" dirty="0" err="1"/>
              <a:t>hanno</a:t>
            </a:r>
            <a:r>
              <a:rPr lang="en-US" dirty="0"/>
              <a:t> </a:t>
            </a:r>
            <a:r>
              <a:rPr lang="en-US" dirty="0" err="1"/>
              <a:t>partecipato</a:t>
            </a:r>
            <a:r>
              <a:rPr lang="en-US" dirty="0"/>
              <a:t> a </a:t>
            </a:r>
            <a:r>
              <a:rPr lang="en-US" dirty="0" err="1"/>
              <a:t>questo</a:t>
            </a:r>
            <a:r>
              <a:rPr lang="en-US" dirty="0"/>
              <a:t> studio </a:t>
            </a:r>
            <a:r>
              <a:rPr lang="en-US" dirty="0" err="1"/>
              <a:t>della</a:t>
            </a:r>
            <a:r>
              <a:rPr lang="en-US" dirty="0"/>
              <a:t> </a:t>
            </a:r>
            <a:r>
              <a:rPr lang="en-US" dirty="0" err="1"/>
              <a:t>frequenza</a:t>
            </a:r>
            <a:r>
              <a:rPr lang="en-US" dirty="0"/>
              <a:t>, </a:t>
            </a:r>
            <a:r>
              <a:rPr lang="en-US" dirty="0" err="1"/>
              <a:t>severità</a:t>
            </a:r>
            <a:r>
              <a:rPr lang="en-US" dirty="0"/>
              <a:t> e </a:t>
            </a:r>
            <a:r>
              <a:rPr lang="en-US" dirty="0" err="1"/>
              <a:t>durata</a:t>
            </a:r>
            <a:r>
              <a:rPr lang="en-US" dirty="0"/>
              <a:t> </a:t>
            </a:r>
            <a:r>
              <a:rPr lang="en-US" dirty="0" err="1"/>
              <a:t>dei</a:t>
            </a:r>
            <a:r>
              <a:rPr lang="en-US" dirty="0"/>
              <a:t> </a:t>
            </a:r>
            <a:r>
              <a:rPr lang="en-US" dirty="0" err="1"/>
              <a:t>sintomi</a:t>
            </a:r>
            <a:r>
              <a:rPr lang="en-US" dirty="0"/>
              <a:t> da GERD. La </a:t>
            </a:r>
            <a:r>
              <a:rPr lang="en-US" dirty="0" err="1"/>
              <a:t>regressione</a:t>
            </a:r>
            <a:r>
              <a:rPr lang="en-US" dirty="0"/>
              <a:t> </a:t>
            </a:r>
            <a:r>
              <a:rPr lang="en-US" dirty="0" err="1"/>
              <a:t>logistica</a:t>
            </a:r>
            <a:r>
              <a:rPr lang="en-US" dirty="0"/>
              <a:t> ha </a:t>
            </a:r>
            <a:r>
              <a:rPr lang="en-US" dirty="0" err="1"/>
              <a:t>dimostrato</a:t>
            </a:r>
            <a:r>
              <a:rPr lang="en-US" dirty="0"/>
              <a:t> </a:t>
            </a:r>
            <a:r>
              <a:rPr lang="en-US" dirty="0" err="1"/>
              <a:t>che</a:t>
            </a:r>
            <a:r>
              <a:rPr lang="en-US" dirty="0"/>
              <a:t> </a:t>
            </a:r>
            <a:r>
              <a:rPr lang="en-US" dirty="0" err="1"/>
              <a:t>aumentando</a:t>
            </a:r>
            <a:r>
              <a:rPr lang="en-US" dirty="0"/>
              <a:t> </a:t>
            </a:r>
            <a:r>
              <a:rPr lang="en-US" dirty="0" err="1"/>
              <a:t>il</a:t>
            </a:r>
            <a:r>
              <a:rPr lang="en-US" dirty="0"/>
              <a:t> BMI </a:t>
            </a:r>
            <a:r>
              <a:rPr lang="en-US" dirty="0" err="1"/>
              <a:t>l’OR</a:t>
            </a:r>
            <a:r>
              <a:rPr lang="en-US" dirty="0"/>
              <a:t> </a:t>
            </a:r>
            <a:r>
              <a:rPr lang="en-US" dirty="0" err="1"/>
              <a:t>il</a:t>
            </a:r>
            <a:r>
              <a:rPr lang="en-US" dirty="0"/>
              <a:t> </a:t>
            </a:r>
            <a:r>
              <a:rPr lang="en-US" dirty="0" err="1"/>
              <a:t>rischio</a:t>
            </a:r>
            <a:r>
              <a:rPr lang="en-US" dirty="0"/>
              <a:t> di GERD </a:t>
            </a:r>
            <a:r>
              <a:rPr lang="en-US" dirty="0" err="1"/>
              <a:t>aumenta</a:t>
            </a:r>
            <a:r>
              <a:rPr lang="en-US" dirty="0"/>
              <a:t> </a:t>
            </a:r>
            <a:r>
              <a:rPr lang="en-US" dirty="0" err="1"/>
              <a:t>significativamente</a:t>
            </a:r>
            <a:r>
              <a:rPr lang="en-US" dirty="0"/>
              <a:t>. </a:t>
            </a:r>
          </a:p>
          <a:p>
            <a:r>
              <a:rPr lang="en-US" dirty="0" err="1"/>
              <a:t>Mentre</a:t>
            </a:r>
            <a:r>
              <a:rPr lang="en-US" dirty="0"/>
              <a:t> </a:t>
            </a:r>
            <a:r>
              <a:rPr lang="en-US" dirty="0" err="1"/>
              <a:t>quando</a:t>
            </a:r>
            <a:r>
              <a:rPr lang="en-US" dirty="0"/>
              <a:t> </a:t>
            </a:r>
            <a:r>
              <a:rPr lang="en-US" dirty="0" err="1"/>
              <a:t>perdono</a:t>
            </a:r>
            <a:r>
              <a:rPr lang="en-US" dirty="0"/>
              <a:t> peso </a:t>
            </a:r>
            <a:r>
              <a:rPr lang="en-US" dirty="0" err="1"/>
              <a:t>diminuisce</a:t>
            </a:r>
            <a:r>
              <a:rPr lang="en-US" dirty="0"/>
              <a:t>. </a:t>
            </a:r>
            <a:r>
              <a:rPr lang="en-US" dirty="0" err="1"/>
              <a:t>Allo</a:t>
            </a:r>
            <a:r>
              <a:rPr lang="en-US" dirty="0"/>
              <a:t> </a:t>
            </a:r>
            <a:r>
              <a:rPr lang="en-US" dirty="0" err="1"/>
              <a:t>stesso</a:t>
            </a:r>
            <a:r>
              <a:rPr lang="en-US" dirty="0"/>
              <a:t> </a:t>
            </a:r>
            <a:r>
              <a:rPr lang="en-US" dirty="0" err="1"/>
              <a:t>modo</a:t>
            </a:r>
            <a:r>
              <a:rPr lang="en-US" dirty="0"/>
              <a:t> Nilsson 2003già </a:t>
            </a:r>
            <a:r>
              <a:rPr lang="en-US" dirty="0" err="1"/>
              <a:t>aveva</a:t>
            </a:r>
            <a:r>
              <a:rPr lang="en-US" dirty="0"/>
              <a:t> </a:t>
            </a:r>
            <a:r>
              <a:rPr lang="en-US" dirty="0" err="1"/>
              <a:t>dimostrato</a:t>
            </a:r>
            <a:r>
              <a:rPr lang="en-US" dirty="0"/>
              <a:t> </a:t>
            </a:r>
            <a:r>
              <a:rPr lang="en-US" dirty="0" err="1"/>
              <a:t>che</a:t>
            </a:r>
            <a:r>
              <a:rPr lang="en-US" dirty="0"/>
              <a:t> </a:t>
            </a:r>
            <a:r>
              <a:rPr lang="it-IT" dirty="0">
                <a:latin typeface="Arial"/>
                <a:ea typeface="Tahoma" pitchFamily="34" charset="0"/>
                <a:cs typeface="Arial"/>
              </a:rPr>
              <a:t>&gt; 3.5 punti di BMI) è associato ad un rischio di sviluppare sintomi da reflusso pari a 2.7 (95% IC 2.3-3.2)</a:t>
            </a:r>
          </a:p>
          <a:p>
            <a:r>
              <a:rPr lang="en-US" dirty="0">
                <a:latin typeface="Arial"/>
                <a:cs typeface="Arial"/>
              </a:rPr>
              <a:t> </a:t>
            </a:r>
            <a:r>
              <a:rPr lang="it-IT" dirty="0" err="1"/>
              <a:t>Risks</a:t>
            </a:r>
            <a:r>
              <a:rPr lang="it-IT" dirty="0"/>
              <a:t> </a:t>
            </a:r>
            <a:r>
              <a:rPr lang="it-IT" dirty="0" err="1"/>
              <a:t>were</a:t>
            </a:r>
            <a:r>
              <a:rPr lang="it-IT" dirty="0"/>
              <a:t> </a:t>
            </a:r>
            <a:r>
              <a:rPr lang="en-US" dirty="0"/>
              <a:t>significantly decreased among women who lost weight during the same period. There was a reduction of nearly 40 percent in the risk of frequent symptoms among women with a decrease in BMI of more than 3.5 as compared with women without a change in BMI (odds ratio,  0.64; 95 percent confidence interval, 0.42 to 0.97). A similar trend was also observed when the change in BMI was evaluated over a longer duration —namely, between the reported weight of the participants at the age of 18 years and in 1998 and when the analysis was restricted to women whose BMI in 1984 was less than 25.0 (Table 3). </a:t>
            </a:r>
          </a:p>
          <a:p>
            <a:r>
              <a:rPr lang="en-US" dirty="0" err="1"/>
              <a:t>Cremonini</a:t>
            </a:r>
            <a:r>
              <a:rPr lang="en-US" dirty="0"/>
              <a:t> 2006 no change with reduction of 10 </a:t>
            </a:r>
            <a:r>
              <a:rPr lang="en-US" dirty="0" err="1"/>
              <a:t>libbre</a:t>
            </a:r>
            <a:r>
              <a:rPr lang="en-US" dirty="0"/>
              <a:t> </a:t>
            </a:r>
            <a:endParaRPr lang="it-IT" dirty="0"/>
          </a:p>
        </p:txBody>
      </p:sp>
      <p:sp>
        <p:nvSpPr>
          <p:cNvPr id="4" name="Segnaposto numero diapositiva 3"/>
          <p:cNvSpPr>
            <a:spLocks noGrp="1"/>
          </p:cNvSpPr>
          <p:nvPr>
            <p:ph type="sldNum" sz="quarter" idx="10"/>
          </p:nvPr>
        </p:nvSpPr>
        <p:spPr/>
        <p:txBody>
          <a:bodyPr/>
          <a:lstStyle/>
          <a:p>
            <a:pPr>
              <a:defRPr/>
            </a:pPr>
            <a:fld id="{73FC55A3-7FAA-438E-8BF4-15611D3A6045}" type="slidenum">
              <a:rPr lang="it-IT" smtClean="0"/>
              <a:pPr>
                <a:defRPr/>
              </a:pPr>
              <a:t>3</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8884F11-E808-4CDA-9AC6-53417D5531B8}" type="slidenum">
              <a:rPr lang="en-US" smtClean="0"/>
              <a:pPr/>
              <a:t>12</a:t>
            </a:fld>
            <a:endParaRPr lang="en-US"/>
          </a:p>
        </p:txBody>
      </p:sp>
    </p:spTree>
    <p:extLst>
      <p:ext uri="{BB962C8B-B14F-4D97-AF65-F5344CB8AC3E}">
        <p14:creationId xmlns:p14="http://schemas.microsoft.com/office/powerpoint/2010/main" val="1100129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457200" indent="-457200" algn="just"/>
            <a:endParaRPr lang="it-IT" dirty="0"/>
          </a:p>
        </p:txBody>
      </p:sp>
      <p:sp>
        <p:nvSpPr>
          <p:cNvPr id="4" name="Segnaposto numero diapositiva 3"/>
          <p:cNvSpPr>
            <a:spLocks noGrp="1"/>
          </p:cNvSpPr>
          <p:nvPr>
            <p:ph type="sldNum" sz="quarter" idx="10"/>
          </p:nvPr>
        </p:nvSpPr>
        <p:spPr/>
        <p:txBody>
          <a:bodyPr/>
          <a:lstStyle/>
          <a:p>
            <a:fld id="{38564E85-5472-4A74-BC23-DBEEB5F08D39}" type="slidenum">
              <a:rPr lang="it-IT" smtClean="0"/>
              <a:t>14</a:t>
            </a:fld>
            <a:endParaRPr lang="it-IT"/>
          </a:p>
        </p:txBody>
      </p:sp>
    </p:spTree>
    <p:extLst>
      <p:ext uri="{BB962C8B-B14F-4D97-AF65-F5344CB8AC3E}">
        <p14:creationId xmlns:p14="http://schemas.microsoft.com/office/powerpoint/2010/main" val="2360728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11/05/2025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11/05/2025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11/05/2025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11/05/2025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11/05/2025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11/05/2025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11/05/2025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11/05/2025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11/05/2025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11/05/2025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11/05/2025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60941" y="0"/>
            <a:ext cx="153926"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11/05/2025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013D6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84836" y="3841"/>
            <a:ext cx="153926" cy="6858000"/>
          </a:xfrm>
          <a:prstGeom prst="rect">
            <a:avLst/>
          </a:prstGeom>
          <a:solidFill>
            <a:srgbClr val="00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8" name="Immagine 7">
            <a:extLst>
              <a:ext uri="{FF2B5EF4-FFF2-40B4-BE49-F238E27FC236}">
                <a16:creationId xmlns:a16="http://schemas.microsoft.com/office/drawing/2014/main" id="{5D945A0D-0BC2-5D67-1B64-3021BAD7BF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38" y="0"/>
            <a:ext cx="5018088" cy="6858000"/>
          </a:xfrm>
          <a:prstGeom prst="rect">
            <a:avLst/>
          </a:prstGeom>
        </p:spPr>
      </p:pic>
    </p:spTree>
    <p:extLst>
      <p:ext uri="{BB962C8B-B14F-4D97-AF65-F5344CB8AC3E}">
        <p14:creationId xmlns:p14="http://schemas.microsoft.com/office/powerpoint/2010/main" val="6639385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11/05/2025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2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11/05/2025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46000498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11/05/2025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11/05/2025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11/05/2025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11/05/2025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11/05/2025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11/05/2025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DFAB8DF2-5E8E-AAC9-5CFB-04F9609C1AF6}"/>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90775C3D-C100-72AE-04FB-C04AC0D7DE43}"/>
              </a:ext>
            </a:extLst>
          </p:cNvPr>
          <p:cNvSpPr/>
          <p:nvPr userDrawn="1"/>
        </p:nvSpPr>
        <p:spPr>
          <a:xfrm>
            <a:off x="0" y="6174807"/>
            <a:ext cx="12192000" cy="683193"/>
          </a:xfrm>
          <a:prstGeom prst="rect">
            <a:avLst/>
          </a:prstGeom>
          <a:solidFill>
            <a:srgbClr val="113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Parallelogramma 14">
            <a:extLst>
              <a:ext uri="{FF2B5EF4-FFF2-40B4-BE49-F238E27FC236}">
                <a16:creationId xmlns:a16="http://schemas.microsoft.com/office/drawing/2014/main" id="{AF082EE3-41AA-4817-A1CC-C33DDB8F675F}"/>
              </a:ext>
            </a:extLst>
          </p:cNvPr>
          <p:cNvSpPr/>
          <p:nvPr userDrawn="1"/>
        </p:nvSpPr>
        <p:spPr>
          <a:xfrm>
            <a:off x="4434494" y="-124691"/>
            <a:ext cx="2857500" cy="6299498"/>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7" name="Immagine 6">
            <a:extLst>
              <a:ext uri="{FF2B5EF4-FFF2-40B4-BE49-F238E27FC236}">
                <a16:creationId xmlns:a16="http://schemas.microsoft.com/office/drawing/2014/main" id="{B5E029AD-6703-A540-841D-BE7462E7B0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4807"/>
            <a:ext cx="3707476" cy="683193"/>
          </a:xfrm>
          <a:prstGeom prst="rect">
            <a:avLst/>
          </a:prstGeom>
        </p:spPr>
      </p:pic>
      <p:sp>
        <p:nvSpPr>
          <p:cNvPr id="9" name="Rettangolo 8">
            <a:extLst>
              <a:ext uri="{FF2B5EF4-FFF2-40B4-BE49-F238E27FC236}">
                <a16:creationId xmlns:a16="http://schemas.microsoft.com/office/drawing/2014/main" id="{D1867750-EA89-EFEA-40CB-4FA8E18FEF5A}"/>
              </a:ext>
            </a:extLst>
          </p:cNvPr>
          <p:cNvSpPr/>
          <p:nvPr userDrawn="1"/>
        </p:nvSpPr>
        <p:spPr>
          <a:xfrm rot="16200000">
            <a:off x="6073140" y="76728"/>
            <a:ext cx="45719" cy="12191999"/>
          </a:xfrm>
          <a:prstGeom prst="rect">
            <a:avLst/>
          </a:prstGeom>
          <a:solidFill>
            <a:srgbClr val="00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01050731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11/05/2025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8" r:id="rId21"/>
  </p:sldLayoutIdLst>
  <mc:AlternateContent xmlns:mc="http://schemas.openxmlformats.org/markup-compatibility/2006">
    <mc:Choice xmlns:p14="http://schemas.microsoft.com/office/powerpoint/2010/main" Requires="p14">
      <p:transition p14:dur="10" advClick="0"/>
    </mc:Choice>
    <mc:Fallback>
      <p:transition advClick="0"/>
    </mc:Fallback>
  </mc:AlternateConten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7.xml"/><Relationship Id="rId7" Type="http://schemas.openxmlformats.org/officeDocument/2006/relationships/image" Target="../media/image31.png"/><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51.png"/><Relationship Id="rId2" Type="http://schemas.openxmlformats.org/officeDocument/2006/relationships/diagramData" Target="../diagrams/data8.xml"/><Relationship Id="rId1" Type="http://schemas.openxmlformats.org/officeDocument/2006/relationships/slideLayout" Target="../slideLayouts/slideLayout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5.png"/><Relationship Id="rId7" Type="http://schemas.openxmlformats.org/officeDocument/2006/relationships/diagramQuickStyle" Target="../diagrams/quickStyle2.xml"/><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6.pn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7.png"/><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9.png"/><Relationship Id="rId7" Type="http://schemas.openxmlformats.org/officeDocument/2006/relationships/diagramQuickStyle" Target="../diagrams/quickStyle4.xml"/><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0.png"/><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5.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11" Type="http://schemas.openxmlformats.org/officeDocument/2006/relationships/image" Target="../media/image25.png"/><Relationship Id="rId5" Type="http://schemas.openxmlformats.org/officeDocument/2006/relationships/diagramColors" Target="../diagrams/colors5.xml"/><Relationship Id="rId10" Type="http://schemas.openxmlformats.org/officeDocument/2006/relationships/image" Target="../media/image24.png"/><Relationship Id="rId4" Type="http://schemas.openxmlformats.org/officeDocument/2006/relationships/diagramQuickStyle" Target="../diagrams/quickStyle5.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6.xml"/><Relationship Id="rId7" Type="http://schemas.openxmlformats.org/officeDocument/2006/relationships/image" Target="../media/image27.png"/><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11" Type="http://schemas.openxmlformats.org/officeDocument/2006/relationships/image" Target="../media/image26.png"/><Relationship Id="rId5" Type="http://schemas.openxmlformats.org/officeDocument/2006/relationships/diagramColors" Target="../diagrams/colors6.xml"/><Relationship Id="rId10" Type="http://schemas.openxmlformats.org/officeDocument/2006/relationships/image" Target="../media/image30.png"/><Relationship Id="rId4" Type="http://schemas.openxmlformats.org/officeDocument/2006/relationships/diagramQuickStyle" Target="../diagrams/quickStyle6.xm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418035" y="345659"/>
            <a:ext cx="6161517" cy="2541920"/>
          </a:xfrm>
        </p:spPr>
        <p:txBody>
          <a:bodyPr>
            <a:normAutofit/>
          </a:bodyPr>
          <a:lstStyle/>
          <a:p>
            <a:pPr algn="ctr"/>
            <a:r>
              <a:rPr lang="it-IT" sz="4800" dirty="0"/>
              <a:t>MBS E RGE: FATTORI DI RISCHIO E STRATEGIE DI PREVENZIONE</a:t>
            </a:r>
          </a:p>
        </p:txBody>
      </p:sp>
      <p:sp>
        <p:nvSpPr>
          <p:cNvPr id="6" name="Sottotitolo 3">
            <a:extLst>
              <a:ext uri="{FF2B5EF4-FFF2-40B4-BE49-F238E27FC236}">
                <a16:creationId xmlns:a16="http://schemas.microsoft.com/office/drawing/2014/main" id="{8C8E0CEB-F350-6B38-F09B-0596E7FD9E57}"/>
              </a:ext>
            </a:extLst>
          </p:cNvPr>
          <p:cNvSpPr>
            <a:spLocks noGrp="1"/>
          </p:cNvSpPr>
          <p:nvPr>
            <p:ph type="subTitle" idx="1"/>
          </p:nvPr>
        </p:nvSpPr>
        <p:spPr>
          <a:xfrm>
            <a:off x="5568461" y="4098192"/>
            <a:ext cx="6424246" cy="410309"/>
          </a:xfrm>
        </p:spPr>
        <p:txBody>
          <a:bodyPr>
            <a:normAutofit fontScale="92500" lnSpcReduction="10000"/>
          </a:bodyPr>
          <a:lstStyle/>
          <a:p>
            <a:pPr algn="ctr"/>
            <a:r>
              <a:rPr lang="it-IT" b="1" dirty="0">
                <a:solidFill>
                  <a:srgbClr val="0070C0"/>
                </a:solidFill>
              </a:rPr>
              <a:t>Antonella </a:t>
            </a:r>
            <a:r>
              <a:rPr lang="it-IT" b="1" dirty="0" err="1">
                <a:solidFill>
                  <a:srgbClr val="0070C0"/>
                </a:solidFill>
              </a:rPr>
              <a:t>santonicola</a:t>
            </a:r>
            <a:endParaRPr lang="it-IT" b="1" dirty="0">
              <a:solidFill>
                <a:srgbClr val="0070C0"/>
              </a:solidFill>
            </a:endParaRPr>
          </a:p>
        </p:txBody>
      </p:sp>
      <p:sp>
        <p:nvSpPr>
          <p:cNvPr id="7" name="CasellaDiTesto 6">
            <a:extLst>
              <a:ext uri="{FF2B5EF4-FFF2-40B4-BE49-F238E27FC236}">
                <a16:creationId xmlns:a16="http://schemas.microsoft.com/office/drawing/2014/main" id="{A9A31916-C487-30EC-BFFA-14579FDE1A4A}"/>
              </a:ext>
            </a:extLst>
          </p:cNvPr>
          <p:cNvSpPr txBox="1"/>
          <p:nvPr/>
        </p:nvSpPr>
        <p:spPr>
          <a:xfrm>
            <a:off x="6096000" y="4732507"/>
            <a:ext cx="5244129" cy="923330"/>
          </a:xfrm>
          <a:prstGeom prst="rect">
            <a:avLst/>
          </a:prstGeom>
          <a:noFill/>
        </p:spPr>
        <p:txBody>
          <a:bodyPr wrap="none" rtlCol="0">
            <a:spAutoFit/>
          </a:bodyPr>
          <a:lstStyle/>
          <a:p>
            <a:pPr algn="ctr"/>
            <a:r>
              <a:rPr lang="it-IT" b="1" i="1" dirty="0">
                <a:solidFill>
                  <a:srgbClr val="0070C0"/>
                </a:solidFill>
              </a:rPr>
              <a:t>Gastroenterologia</a:t>
            </a:r>
          </a:p>
          <a:p>
            <a:pPr algn="ctr"/>
            <a:r>
              <a:rPr lang="it-IT" b="1" i="1" dirty="0">
                <a:solidFill>
                  <a:srgbClr val="0070C0"/>
                </a:solidFill>
              </a:rPr>
              <a:t>Dipartimento di Medicina, Chirurgia ed Odontoiatria</a:t>
            </a:r>
          </a:p>
          <a:p>
            <a:pPr algn="ctr"/>
            <a:r>
              <a:rPr lang="it-IT" b="1" i="1" dirty="0">
                <a:solidFill>
                  <a:srgbClr val="0070C0"/>
                </a:solidFill>
              </a:rPr>
              <a:t>Università degli studi di Salerno</a:t>
            </a:r>
          </a:p>
        </p:txBody>
      </p:sp>
    </p:spTree>
    <p:extLst>
      <p:ext uri="{BB962C8B-B14F-4D97-AF65-F5344CB8AC3E}">
        <p14:creationId xmlns:p14="http://schemas.microsoft.com/office/powerpoint/2010/main" val="382683279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4B558-DECA-8D05-1069-71916D9F5720}"/>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151670B9-690B-0D9C-EF4D-D17C409E9A86}"/>
              </a:ext>
            </a:extLst>
          </p:cNvPr>
          <p:cNvSpPr txBox="1"/>
          <p:nvPr/>
        </p:nvSpPr>
        <p:spPr>
          <a:xfrm>
            <a:off x="203200" y="366835"/>
            <a:ext cx="11846576" cy="584775"/>
          </a:xfrm>
          <a:prstGeom prst="rect">
            <a:avLst/>
          </a:prstGeom>
          <a:noFill/>
        </p:spPr>
        <p:txBody>
          <a:bodyPr wrap="none" rtlCol="0">
            <a:spAutoFit/>
          </a:bodyPr>
          <a:lstStyle/>
          <a:p>
            <a:r>
              <a:rPr lang="it-IT" sz="3200" b="1" dirty="0">
                <a:solidFill>
                  <a:srgbClr val="0070C0"/>
                </a:solidFill>
              </a:rPr>
              <a:t>FATTORI DI RISCHIO PER MALATTIA DA REFLUSSO GASTROESOFAGEO</a:t>
            </a:r>
          </a:p>
        </p:txBody>
      </p:sp>
      <p:graphicFrame>
        <p:nvGraphicFramePr>
          <p:cNvPr id="5" name="Content Placeholder 2">
            <a:extLst>
              <a:ext uri="{FF2B5EF4-FFF2-40B4-BE49-F238E27FC236}">
                <a16:creationId xmlns:a16="http://schemas.microsoft.com/office/drawing/2014/main" id="{845FEF75-C7EB-19EE-7063-17E7D2D9B650}"/>
              </a:ext>
            </a:extLst>
          </p:cNvPr>
          <p:cNvGraphicFramePr>
            <a:graphicFrameLocks/>
          </p:cNvGraphicFramePr>
          <p:nvPr>
            <p:extLst>
              <p:ext uri="{D42A27DB-BD31-4B8C-83A1-F6EECF244321}">
                <p14:modId xmlns:p14="http://schemas.microsoft.com/office/powerpoint/2010/main" val="3618687971"/>
              </p:ext>
            </p:extLst>
          </p:nvPr>
        </p:nvGraphicFramePr>
        <p:xfrm>
          <a:off x="-965420" y="1545431"/>
          <a:ext cx="7772400" cy="3767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0307" t="17622" r="31160" b="57359"/>
          <a:stretch/>
        </p:blipFill>
        <p:spPr bwMode="auto">
          <a:xfrm>
            <a:off x="6001790" y="951610"/>
            <a:ext cx="4995948" cy="182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41102" t="16725" r="34479" b="69575"/>
          <a:stretch/>
        </p:blipFill>
        <p:spPr bwMode="auto">
          <a:xfrm>
            <a:off x="5104015" y="2776239"/>
            <a:ext cx="4372301" cy="1379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33450" t="65219" r="50699" b="15612"/>
          <a:stretch/>
        </p:blipFill>
        <p:spPr bwMode="auto">
          <a:xfrm>
            <a:off x="8499764" y="3940018"/>
            <a:ext cx="3125572" cy="2126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ttore 1 2"/>
          <p:cNvCxnSpPr/>
          <p:nvPr/>
        </p:nvCxnSpPr>
        <p:spPr>
          <a:xfrm>
            <a:off x="5275974" y="3922088"/>
            <a:ext cx="8977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a:off x="8672946" y="4932003"/>
            <a:ext cx="8977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Ovale 1">
            <a:extLst>
              <a:ext uri="{FF2B5EF4-FFF2-40B4-BE49-F238E27FC236}">
                <a16:creationId xmlns:a16="http://schemas.microsoft.com/office/drawing/2014/main" id="{3A05AE2E-3CAB-F1E2-6B0F-2C4B14678D8F}"/>
              </a:ext>
            </a:extLst>
          </p:cNvPr>
          <p:cNvSpPr/>
          <p:nvPr/>
        </p:nvSpPr>
        <p:spPr>
          <a:xfrm>
            <a:off x="9959787" y="4796120"/>
            <a:ext cx="259977" cy="1358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3271161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748391" y="215384"/>
            <a:ext cx="5055743" cy="584775"/>
          </a:xfrm>
          <a:prstGeom prst="rect">
            <a:avLst/>
          </a:prstGeom>
        </p:spPr>
        <p:txBody>
          <a:bodyPr wrap="none">
            <a:spAutoFit/>
          </a:bodyPr>
          <a:lstStyle/>
          <a:p>
            <a:r>
              <a:rPr lang="it-IT" sz="3200" b="1" dirty="0">
                <a:solidFill>
                  <a:srgbClr val="0070C0"/>
                </a:solidFill>
              </a:rPr>
              <a:t>STRATEGIE DI PREVENZIONE </a:t>
            </a:r>
          </a:p>
        </p:txBody>
      </p:sp>
      <p:sp>
        <p:nvSpPr>
          <p:cNvPr id="3" name="Rettangolo 2"/>
          <p:cNvSpPr/>
          <p:nvPr/>
        </p:nvSpPr>
        <p:spPr>
          <a:xfrm>
            <a:off x="381000" y="1062824"/>
            <a:ext cx="2745432" cy="523220"/>
          </a:xfrm>
          <a:prstGeom prst="rect">
            <a:avLst/>
          </a:prstGeom>
        </p:spPr>
        <p:txBody>
          <a:bodyPr wrap="none">
            <a:spAutoFit/>
          </a:bodyPr>
          <a:lstStyle/>
          <a:p>
            <a:r>
              <a:rPr lang="it-IT" sz="2800" b="1" dirty="0"/>
              <a:t>PRE-OPERATORIE</a:t>
            </a:r>
          </a:p>
        </p:txBody>
      </p:sp>
      <p:sp>
        <p:nvSpPr>
          <p:cNvPr id="4" name="Rettangolo 3"/>
          <p:cNvSpPr/>
          <p:nvPr/>
        </p:nvSpPr>
        <p:spPr>
          <a:xfrm>
            <a:off x="381000" y="1833860"/>
            <a:ext cx="3048000" cy="2308324"/>
          </a:xfrm>
          <a:prstGeom prst="rect">
            <a:avLst/>
          </a:prstGeom>
        </p:spPr>
        <p:txBody>
          <a:bodyPr wrap="square">
            <a:spAutoFit/>
          </a:bodyPr>
          <a:lstStyle/>
          <a:p>
            <a:r>
              <a:rPr lang="it-IT" b="1" dirty="0">
                <a:solidFill>
                  <a:srgbClr val="FF0000"/>
                </a:solidFill>
              </a:rPr>
              <a:t>Valutazione </a:t>
            </a:r>
            <a:r>
              <a:rPr lang="it-IT" b="1" dirty="0" err="1">
                <a:solidFill>
                  <a:srgbClr val="FF0000"/>
                </a:solidFill>
              </a:rPr>
              <a:t>pre</a:t>
            </a:r>
            <a:r>
              <a:rPr lang="it-IT" b="1" dirty="0">
                <a:solidFill>
                  <a:srgbClr val="FF0000"/>
                </a:solidFill>
              </a:rPr>
              <a:t>-operatoria</a:t>
            </a:r>
          </a:p>
          <a:p>
            <a:endParaRPr lang="it-IT" dirty="0"/>
          </a:p>
          <a:p>
            <a:r>
              <a:rPr lang="it-IT" dirty="0"/>
              <a:t>Identificazione del paziente con MRGE preesistente </a:t>
            </a:r>
          </a:p>
          <a:p>
            <a:endParaRPr lang="it-IT" dirty="0"/>
          </a:p>
          <a:p>
            <a:r>
              <a:rPr lang="it-IT" dirty="0"/>
              <a:t>Scelta della procedura più adeguata</a:t>
            </a:r>
          </a:p>
          <a:p>
            <a:endParaRPr lang="it-IT" dirty="0"/>
          </a:p>
        </p:txBody>
      </p:sp>
      <p:sp>
        <p:nvSpPr>
          <p:cNvPr id="6" name="CasellaDiTesto 5">
            <a:extLst>
              <a:ext uri="{FF2B5EF4-FFF2-40B4-BE49-F238E27FC236}">
                <a16:creationId xmlns:a16="http://schemas.microsoft.com/office/drawing/2014/main" id="{3A2EA24F-3B3E-C346-14AC-706D360CC514}"/>
              </a:ext>
            </a:extLst>
          </p:cNvPr>
          <p:cNvSpPr txBox="1"/>
          <p:nvPr/>
        </p:nvSpPr>
        <p:spPr>
          <a:xfrm>
            <a:off x="4270851" y="1833860"/>
            <a:ext cx="3047198" cy="880369"/>
          </a:xfrm>
          <a:prstGeom prst="rect">
            <a:avLst/>
          </a:prstGeom>
          <a:noFill/>
        </p:spPr>
        <p:txBody>
          <a:bodyPr wrap="square">
            <a:spAutoFit/>
          </a:bodyPr>
          <a:lstStyle/>
          <a:p>
            <a:pPr>
              <a:lnSpc>
                <a:spcPct val="150000"/>
              </a:lnSpc>
            </a:pPr>
            <a:r>
              <a:rPr lang="it-IT" dirty="0"/>
              <a:t>- Correzione dell’ernia iatale</a:t>
            </a:r>
          </a:p>
          <a:p>
            <a:pPr>
              <a:lnSpc>
                <a:spcPct val="150000"/>
              </a:lnSpc>
            </a:pPr>
            <a:r>
              <a:rPr lang="it-IT" dirty="0"/>
              <a:t>- Tecnica chirurgica</a:t>
            </a:r>
          </a:p>
        </p:txBody>
      </p:sp>
      <p:sp>
        <p:nvSpPr>
          <p:cNvPr id="7" name="Rettangolo 6">
            <a:extLst>
              <a:ext uri="{FF2B5EF4-FFF2-40B4-BE49-F238E27FC236}">
                <a16:creationId xmlns:a16="http://schemas.microsoft.com/office/drawing/2014/main" id="{51416475-7AA2-48C1-D3F9-CBBE96921FEA}"/>
              </a:ext>
            </a:extLst>
          </p:cNvPr>
          <p:cNvSpPr/>
          <p:nvPr/>
        </p:nvSpPr>
        <p:spPr>
          <a:xfrm>
            <a:off x="4452672" y="1181570"/>
            <a:ext cx="2059988" cy="369332"/>
          </a:xfrm>
          <a:prstGeom prst="rect">
            <a:avLst/>
          </a:prstGeom>
        </p:spPr>
        <p:txBody>
          <a:bodyPr wrap="none">
            <a:spAutoFit/>
          </a:bodyPr>
          <a:lstStyle/>
          <a:p>
            <a:r>
              <a:rPr lang="it-IT" b="1" dirty="0"/>
              <a:t>INTRA-OPERATORIE</a:t>
            </a:r>
          </a:p>
        </p:txBody>
      </p:sp>
      <p:sp>
        <p:nvSpPr>
          <p:cNvPr id="9" name="CasellaDiTesto 8">
            <a:extLst>
              <a:ext uri="{FF2B5EF4-FFF2-40B4-BE49-F238E27FC236}">
                <a16:creationId xmlns:a16="http://schemas.microsoft.com/office/drawing/2014/main" id="{DF13D55C-1730-7171-F491-D39FD37DAC00}"/>
              </a:ext>
            </a:extLst>
          </p:cNvPr>
          <p:cNvSpPr txBox="1"/>
          <p:nvPr/>
        </p:nvSpPr>
        <p:spPr>
          <a:xfrm>
            <a:off x="8249707" y="1588059"/>
            <a:ext cx="2584300" cy="1711366"/>
          </a:xfrm>
          <a:prstGeom prst="rect">
            <a:avLst/>
          </a:prstGeom>
          <a:noFill/>
        </p:spPr>
        <p:txBody>
          <a:bodyPr wrap="square">
            <a:spAutoFit/>
          </a:bodyPr>
          <a:lstStyle/>
          <a:p>
            <a:pPr>
              <a:lnSpc>
                <a:spcPct val="150000"/>
              </a:lnSpc>
            </a:pPr>
            <a:r>
              <a:rPr lang="it-IT" dirty="0"/>
              <a:t>-    Follow-up regolare</a:t>
            </a:r>
          </a:p>
          <a:p>
            <a:pPr marL="285750" indent="-285750">
              <a:lnSpc>
                <a:spcPct val="150000"/>
              </a:lnSpc>
              <a:buFontTx/>
              <a:buChar char="-"/>
            </a:pPr>
            <a:r>
              <a:rPr lang="it-IT" dirty="0"/>
              <a:t>Educazione del paziente su dieta e stili di vita</a:t>
            </a:r>
          </a:p>
        </p:txBody>
      </p:sp>
      <p:sp>
        <p:nvSpPr>
          <p:cNvPr id="10" name="Rettangolo 9">
            <a:extLst>
              <a:ext uri="{FF2B5EF4-FFF2-40B4-BE49-F238E27FC236}">
                <a16:creationId xmlns:a16="http://schemas.microsoft.com/office/drawing/2014/main" id="{23C450CE-FF53-765E-FC2A-3F0CECE3A533}"/>
              </a:ext>
            </a:extLst>
          </p:cNvPr>
          <p:cNvSpPr/>
          <p:nvPr/>
        </p:nvSpPr>
        <p:spPr>
          <a:xfrm>
            <a:off x="8404574" y="1145187"/>
            <a:ext cx="1963166" cy="369332"/>
          </a:xfrm>
          <a:prstGeom prst="rect">
            <a:avLst/>
          </a:prstGeom>
        </p:spPr>
        <p:txBody>
          <a:bodyPr wrap="none">
            <a:spAutoFit/>
          </a:bodyPr>
          <a:lstStyle/>
          <a:p>
            <a:r>
              <a:rPr lang="it-IT" b="1" dirty="0"/>
              <a:t>POST-OPERATORIE</a:t>
            </a:r>
          </a:p>
        </p:txBody>
      </p:sp>
      <p:sp>
        <p:nvSpPr>
          <p:cNvPr id="5" name="Freccia in giù 4"/>
          <p:cNvSpPr/>
          <p:nvPr/>
        </p:nvSpPr>
        <p:spPr>
          <a:xfrm>
            <a:off x="1477451" y="2205383"/>
            <a:ext cx="427549" cy="2426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252"/>
          <a:stretch/>
        </p:blipFill>
        <p:spPr bwMode="auto">
          <a:xfrm>
            <a:off x="512744" y="3958846"/>
            <a:ext cx="2481943" cy="2041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509590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654393" y="5715001"/>
            <a:ext cx="1050288" cy="369332"/>
          </a:xfrm>
          <a:prstGeom prst="rect">
            <a:avLst/>
          </a:prstGeom>
          <a:noFill/>
        </p:spPr>
        <p:txBody>
          <a:bodyPr wrap="none" rtlCol="0">
            <a:spAutoFit/>
          </a:bodyPr>
          <a:lstStyle/>
          <a:p>
            <a:r>
              <a:rPr lang="it-IT" i="1" dirty="0" err="1"/>
              <a:t>Gut</a:t>
            </a:r>
            <a:r>
              <a:rPr lang="it-IT" i="1" dirty="0"/>
              <a:t> 2023</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31" t="17202" r="29999" b="57532"/>
          <a:stretch/>
        </p:blipFill>
        <p:spPr bwMode="auto">
          <a:xfrm>
            <a:off x="2637065" y="33460"/>
            <a:ext cx="8090452" cy="1883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918" t="30661" r="31322" b="38042"/>
          <a:stretch/>
        </p:blipFill>
        <p:spPr bwMode="auto">
          <a:xfrm>
            <a:off x="2753536" y="2098222"/>
            <a:ext cx="7405009" cy="345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e 4">
            <a:extLst>
              <a:ext uri="{FF2B5EF4-FFF2-40B4-BE49-F238E27FC236}">
                <a16:creationId xmlns:a16="http://schemas.microsoft.com/office/drawing/2014/main" id="{07E5886C-6084-4BA3-8EBE-D1944E834113}"/>
              </a:ext>
            </a:extLst>
          </p:cNvPr>
          <p:cNvSpPr/>
          <p:nvPr/>
        </p:nvSpPr>
        <p:spPr>
          <a:xfrm>
            <a:off x="2637064" y="3086306"/>
            <a:ext cx="3199714" cy="639660"/>
          </a:xfrm>
          <a:prstGeom prst="ellipse">
            <a:avLst/>
          </a:prstGeom>
          <a:noFill/>
          <a:ln>
            <a:solidFill>
              <a:srgbClr val="DB2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D795FD99-0149-7ABE-E5CF-D7C90170070B}"/>
              </a:ext>
            </a:extLst>
          </p:cNvPr>
          <p:cNvSpPr txBox="1"/>
          <p:nvPr/>
        </p:nvSpPr>
        <p:spPr>
          <a:xfrm rot="19805861">
            <a:off x="-84620" y="1920822"/>
            <a:ext cx="2716385" cy="523220"/>
          </a:xfrm>
          <a:prstGeom prst="rect">
            <a:avLst/>
          </a:prstGeom>
          <a:noFill/>
        </p:spPr>
        <p:txBody>
          <a:bodyPr wrap="none" rtlCol="0">
            <a:spAutoFit/>
          </a:bodyPr>
          <a:lstStyle/>
          <a:p>
            <a:r>
              <a:rPr lang="it-IT" sz="2800" dirty="0">
                <a:solidFill>
                  <a:srgbClr val="FF0000"/>
                </a:solidFill>
              </a:rPr>
              <a:t>GERD DIAGNOSIS</a:t>
            </a:r>
          </a:p>
        </p:txBody>
      </p:sp>
      <p:sp>
        <p:nvSpPr>
          <p:cNvPr id="4" name="Freccia a destra 3">
            <a:extLst>
              <a:ext uri="{FF2B5EF4-FFF2-40B4-BE49-F238E27FC236}">
                <a16:creationId xmlns:a16="http://schemas.microsoft.com/office/drawing/2014/main" id="{6E7136B7-6875-4310-BF74-DB950B12AF80}"/>
              </a:ext>
            </a:extLst>
          </p:cNvPr>
          <p:cNvSpPr/>
          <p:nvPr/>
        </p:nvSpPr>
        <p:spPr>
          <a:xfrm>
            <a:off x="2307364" y="3896882"/>
            <a:ext cx="564023" cy="23073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Ovale 5">
            <a:extLst>
              <a:ext uri="{FF2B5EF4-FFF2-40B4-BE49-F238E27FC236}">
                <a16:creationId xmlns:a16="http://schemas.microsoft.com/office/drawing/2014/main" id="{90C362DC-6913-AF44-EDB5-5D3390A0430B}"/>
              </a:ext>
            </a:extLst>
          </p:cNvPr>
          <p:cNvSpPr/>
          <p:nvPr/>
        </p:nvSpPr>
        <p:spPr>
          <a:xfrm>
            <a:off x="5551953" y="3572142"/>
            <a:ext cx="3063129" cy="1450724"/>
          </a:xfrm>
          <a:prstGeom prst="ellipse">
            <a:avLst/>
          </a:prstGeom>
          <a:noFill/>
          <a:ln>
            <a:solidFill>
              <a:srgbClr val="DB2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3667674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idx="4294967295"/>
          </p:nvPr>
        </p:nvSpPr>
        <p:spPr>
          <a:xfrm>
            <a:off x="236764" y="302078"/>
            <a:ext cx="11955236" cy="650195"/>
          </a:xfrm>
        </p:spPr>
        <p:txBody>
          <a:bodyPr>
            <a:normAutofit fontScale="90000"/>
          </a:bodyPr>
          <a:lstStyle/>
          <a:p>
            <a:pPr algn="ctr"/>
            <a:r>
              <a:rPr lang="it-IT" sz="3200" b="1" dirty="0">
                <a:solidFill>
                  <a:srgbClr val="0070C0"/>
                </a:solidFill>
                <a:latin typeface="Arial" panose="020B0604020202020204" pitchFamily="34" charset="0"/>
                <a:cs typeface="Arial" panose="020B0604020202020204" pitchFamily="34" charset="0"/>
              </a:rPr>
              <a:t>High </a:t>
            </a:r>
            <a:r>
              <a:rPr lang="it-IT" sz="3200" b="1" dirty="0" err="1">
                <a:solidFill>
                  <a:srgbClr val="0070C0"/>
                </a:solidFill>
                <a:latin typeface="Arial" panose="020B0604020202020204" pitchFamily="34" charset="0"/>
                <a:cs typeface="Arial" panose="020B0604020202020204" pitchFamily="34" charset="0"/>
              </a:rPr>
              <a:t>Resolution</a:t>
            </a:r>
            <a:r>
              <a:rPr lang="it-IT" sz="3200" b="1" dirty="0">
                <a:solidFill>
                  <a:srgbClr val="0070C0"/>
                </a:solidFill>
                <a:latin typeface="Arial" panose="020B0604020202020204" pitchFamily="34" charset="0"/>
                <a:cs typeface="Arial" panose="020B0604020202020204" pitchFamily="34" charset="0"/>
              </a:rPr>
              <a:t> </a:t>
            </a:r>
            <a:r>
              <a:rPr lang="it-IT" sz="3200" b="1" dirty="0" err="1">
                <a:solidFill>
                  <a:srgbClr val="0070C0"/>
                </a:solidFill>
                <a:latin typeface="Arial" panose="020B0604020202020204" pitchFamily="34" charset="0"/>
                <a:cs typeface="Arial" panose="020B0604020202020204" pitchFamily="34" charset="0"/>
              </a:rPr>
              <a:t>Manometry</a:t>
            </a:r>
            <a:r>
              <a:rPr lang="it-IT" sz="3200" dirty="0">
                <a:solidFill>
                  <a:srgbClr val="0070C0"/>
                </a:solidFill>
                <a:latin typeface="Arial" panose="020B0604020202020204" pitchFamily="34" charset="0"/>
                <a:cs typeface="Arial" panose="020B0604020202020204" pitchFamily="34" charset="0"/>
              </a:rPr>
              <a:t> and </a:t>
            </a:r>
            <a:r>
              <a:rPr lang="it-IT" sz="3200" b="1" dirty="0">
                <a:solidFill>
                  <a:srgbClr val="0070C0"/>
                </a:solidFill>
                <a:latin typeface="Arial" panose="020B0604020202020204" pitchFamily="34" charset="0"/>
                <a:cs typeface="Arial" panose="020B0604020202020204" pitchFamily="34" charset="0"/>
              </a:rPr>
              <a:t>24h pH </a:t>
            </a:r>
            <a:r>
              <a:rPr lang="it-IT" sz="3200" b="1" dirty="0" err="1">
                <a:solidFill>
                  <a:srgbClr val="0070C0"/>
                </a:solidFill>
                <a:latin typeface="Arial" panose="020B0604020202020204" pitchFamily="34" charset="0"/>
                <a:cs typeface="Arial" panose="020B0604020202020204" pitchFamily="34" charset="0"/>
              </a:rPr>
              <a:t>impedance</a:t>
            </a:r>
            <a:r>
              <a:rPr lang="it-IT" sz="3200" b="1" dirty="0">
                <a:solidFill>
                  <a:srgbClr val="0070C0"/>
                </a:solidFill>
                <a:latin typeface="Arial" panose="020B0604020202020204" pitchFamily="34" charset="0"/>
                <a:cs typeface="Arial" panose="020B0604020202020204" pitchFamily="34" charset="0"/>
              </a:rPr>
              <a:t> monitoring</a:t>
            </a:r>
          </a:p>
        </p:txBody>
      </p:sp>
      <p:sp>
        <p:nvSpPr>
          <p:cNvPr id="6" name="CasellaDiTesto 5">
            <a:extLst>
              <a:ext uri="{FF2B5EF4-FFF2-40B4-BE49-F238E27FC236}">
                <a16:creationId xmlns:a16="http://schemas.microsoft.com/office/drawing/2014/main" id="{E44699B7-9FEB-F85F-FFA9-61713DBEE62D}"/>
              </a:ext>
            </a:extLst>
          </p:cNvPr>
          <p:cNvSpPr txBox="1"/>
          <p:nvPr/>
        </p:nvSpPr>
        <p:spPr>
          <a:xfrm>
            <a:off x="430484" y="4335236"/>
            <a:ext cx="4491140" cy="369332"/>
          </a:xfrm>
          <a:prstGeom prst="rect">
            <a:avLst/>
          </a:prstGeom>
          <a:noFill/>
        </p:spPr>
        <p:txBody>
          <a:bodyPr wrap="square">
            <a:spAutoFit/>
          </a:bodyPr>
          <a:lstStyle/>
          <a:p>
            <a:pPr marL="285750" indent="-285750" algn="just">
              <a:buFont typeface="Arial" panose="020B0604020202020204" pitchFamily="34" charset="0"/>
              <a:buChar char="•"/>
            </a:pPr>
            <a:r>
              <a:rPr lang="it-IT" b="1" dirty="0" err="1">
                <a:cs typeface="Arial" panose="020B0604020202020204" pitchFamily="34" charset="0"/>
              </a:rPr>
              <a:t>Esophagogastric</a:t>
            </a:r>
            <a:r>
              <a:rPr lang="it-IT" b="1" dirty="0">
                <a:cs typeface="Arial" panose="020B0604020202020204" pitchFamily="34" charset="0"/>
              </a:rPr>
              <a:t> Junction (EGJ)</a:t>
            </a:r>
          </a:p>
        </p:txBody>
      </p:sp>
      <p:sp>
        <p:nvSpPr>
          <p:cNvPr id="7" name="CasellaDiTesto 6">
            <a:extLst>
              <a:ext uri="{FF2B5EF4-FFF2-40B4-BE49-F238E27FC236}">
                <a16:creationId xmlns:a16="http://schemas.microsoft.com/office/drawing/2014/main" id="{F79F8E02-8B77-5E72-BC9B-ED17026BB122}"/>
              </a:ext>
            </a:extLst>
          </p:cNvPr>
          <p:cNvSpPr txBox="1"/>
          <p:nvPr/>
        </p:nvSpPr>
        <p:spPr>
          <a:xfrm>
            <a:off x="430484" y="4856094"/>
            <a:ext cx="3456779" cy="369332"/>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333333"/>
                </a:solidFill>
                <a:cs typeface="Arial" panose="020B0604020202020204" pitchFamily="34" charset="0"/>
              </a:rPr>
              <a:t>Esophageal Motility</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2" t="22857" b="12619"/>
          <a:stretch/>
        </p:blipFill>
        <p:spPr bwMode="auto">
          <a:xfrm>
            <a:off x="236764" y="1175656"/>
            <a:ext cx="4996543" cy="315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magine 3">
            <a:extLst>
              <a:ext uri="{FF2B5EF4-FFF2-40B4-BE49-F238E27FC236}">
                <a16:creationId xmlns:a16="http://schemas.microsoft.com/office/drawing/2014/main" id="{B6457EFB-4975-380C-86D5-E7B895DB9794}"/>
              </a:ext>
            </a:extLst>
          </p:cNvPr>
          <p:cNvPicPr>
            <a:picLocks noChangeAspect="1"/>
          </p:cNvPicPr>
          <p:nvPr/>
        </p:nvPicPr>
        <p:blipFill>
          <a:blip r:embed="rId3"/>
          <a:stretch>
            <a:fillRect/>
          </a:stretch>
        </p:blipFill>
        <p:spPr>
          <a:xfrm>
            <a:off x="5233307" y="1525295"/>
            <a:ext cx="2796494" cy="2796494"/>
          </a:xfrm>
          <a:prstGeom prst="rect">
            <a:avLst/>
          </a:prstGeom>
        </p:spPr>
      </p:pic>
      <p:pic>
        <p:nvPicPr>
          <p:cNvPr id="8" name="Immagine 7">
            <a:extLst>
              <a:ext uri="{FF2B5EF4-FFF2-40B4-BE49-F238E27FC236}">
                <a16:creationId xmlns:a16="http://schemas.microsoft.com/office/drawing/2014/main" id="{D3F72C2E-0F48-B98B-7C74-2FC8CCA9DB27}"/>
              </a:ext>
            </a:extLst>
          </p:cNvPr>
          <p:cNvPicPr>
            <a:picLocks noChangeAspect="1"/>
          </p:cNvPicPr>
          <p:nvPr/>
        </p:nvPicPr>
        <p:blipFill>
          <a:blip r:embed="rId4"/>
          <a:stretch>
            <a:fillRect/>
          </a:stretch>
        </p:blipFill>
        <p:spPr>
          <a:xfrm>
            <a:off x="8029801" y="2106404"/>
            <a:ext cx="3953434" cy="1828660"/>
          </a:xfrm>
          <a:prstGeom prst="rect">
            <a:avLst/>
          </a:prstGeom>
        </p:spPr>
      </p:pic>
      <p:sp>
        <p:nvSpPr>
          <p:cNvPr id="10" name="CasellaDiTesto 9">
            <a:extLst>
              <a:ext uri="{FF2B5EF4-FFF2-40B4-BE49-F238E27FC236}">
                <a16:creationId xmlns:a16="http://schemas.microsoft.com/office/drawing/2014/main" id="{C1497606-FA74-36D5-C591-FC10D9D56C16}"/>
              </a:ext>
            </a:extLst>
          </p:cNvPr>
          <p:cNvSpPr txBox="1"/>
          <p:nvPr/>
        </p:nvSpPr>
        <p:spPr>
          <a:xfrm>
            <a:off x="6508374" y="4671428"/>
            <a:ext cx="4016189" cy="615553"/>
          </a:xfrm>
          <a:prstGeom prst="rect">
            <a:avLst/>
          </a:prstGeom>
          <a:noFill/>
        </p:spPr>
        <p:txBody>
          <a:bodyPr wrap="square">
            <a:spAutoFit/>
          </a:bodyPr>
          <a:lstStyle/>
          <a:p>
            <a:pPr marL="285750" indent="-285750" algn="ctr">
              <a:buFont typeface="Arial" panose="020B0604020202020204" pitchFamily="34" charset="0"/>
              <a:buChar char="•"/>
            </a:pPr>
            <a:r>
              <a:rPr lang="it-IT" b="1" dirty="0"/>
              <a:t>Acid </a:t>
            </a:r>
            <a:r>
              <a:rPr lang="it-IT" b="1" dirty="0" err="1"/>
              <a:t>exposure</a:t>
            </a:r>
            <a:r>
              <a:rPr lang="it-IT" b="1" dirty="0"/>
              <a:t> time (AET)</a:t>
            </a:r>
          </a:p>
          <a:p>
            <a:pPr marL="285750" indent="-285750" algn="ctr">
              <a:buFont typeface="Arial" panose="020B0604020202020204" pitchFamily="34" charset="0"/>
              <a:buChar char="•"/>
            </a:pPr>
            <a:r>
              <a:rPr lang="it-IT" sz="1600" dirty="0">
                <a:solidFill>
                  <a:schemeClr val="bg1">
                    <a:lumMod val="65000"/>
                  </a:schemeClr>
                </a:solidFill>
              </a:rPr>
              <a:t>Total </a:t>
            </a:r>
            <a:r>
              <a:rPr lang="it-IT" sz="1600" dirty="0" err="1">
                <a:solidFill>
                  <a:schemeClr val="bg1">
                    <a:lumMod val="65000"/>
                  </a:schemeClr>
                </a:solidFill>
              </a:rPr>
              <a:t>reflux</a:t>
            </a:r>
            <a:r>
              <a:rPr lang="it-IT" sz="1600" dirty="0">
                <a:solidFill>
                  <a:schemeClr val="bg1">
                    <a:lumMod val="65000"/>
                  </a:schemeClr>
                </a:solidFill>
              </a:rPr>
              <a:t> </a:t>
            </a:r>
            <a:r>
              <a:rPr lang="it-IT" sz="1600" dirty="0" err="1">
                <a:solidFill>
                  <a:schemeClr val="bg1">
                    <a:lumMod val="65000"/>
                  </a:schemeClr>
                </a:solidFill>
              </a:rPr>
              <a:t>episodes</a:t>
            </a:r>
            <a:r>
              <a:rPr lang="it-IT" sz="1600" dirty="0">
                <a:solidFill>
                  <a:schemeClr val="bg1">
                    <a:lumMod val="65000"/>
                  </a:schemeClr>
                </a:solidFill>
              </a:rPr>
              <a:t>/MNBI </a:t>
            </a:r>
          </a:p>
        </p:txBody>
      </p:sp>
    </p:spTree>
    <p:extLst>
      <p:ext uri="{BB962C8B-B14F-4D97-AF65-F5344CB8AC3E}">
        <p14:creationId xmlns:p14="http://schemas.microsoft.com/office/powerpoint/2010/main" val="265025095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2B4127CA-9CD5-4CD9-BD80-A2349BD56D57}"/>
              </a:ext>
            </a:extLst>
          </p:cNvPr>
          <p:cNvPicPr>
            <a:picLocks noChangeAspect="1"/>
          </p:cNvPicPr>
          <p:nvPr/>
        </p:nvPicPr>
        <p:blipFill>
          <a:blip r:embed="rId3"/>
          <a:stretch>
            <a:fillRect/>
          </a:stretch>
        </p:blipFill>
        <p:spPr>
          <a:xfrm>
            <a:off x="1513160" y="77780"/>
            <a:ext cx="4999654" cy="1740009"/>
          </a:xfrm>
          <a:prstGeom prst="rect">
            <a:avLst/>
          </a:prstGeom>
        </p:spPr>
      </p:pic>
      <p:sp>
        <p:nvSpPr>
          <p:cNvPr id="12" name="CasellaDiTesto 11">
            <a:extLst>
              <a:ext uri="{FF2B5EF4-FFF2-40B4-BE49-F238E27FC236}">
                <a16:creationId xmlns:a16="http://schemas.microsoft.com/office/drawing/2014/main" id="{95BF3930-9C9C-49F4-9C5F-B3994B4FCBF9}"/>
              </a:ext>
            </a:extLst>
          </p:cNvPr>
          <p:cNvSpPr txBox="1"/>
          <p:nvPr/>
        </p:nvSpPr>
        <p:spPr>
          <a:xfrm>
            <a:off x="1178711" y="2446910"/>
            <a:ext cx="10330775" cy="2862322"/>
          </a:xfrm>
          <a:prstGeom prst="rect">
            <a:avLst/>
          </a:prstGeom>
          <a:noFill/>
        </p:spPr>
        <p:txBody>
          <a:bodyPr wrap="square" rtlCol="0">
            <a:spAutoFit/>
          </a:bodyPr>
          <a:lstStyle/>
          <a:p>
            <a:pPr marL="342900" indent="-342900" algn="just">
              <a:buAutoNum type="arabicPeriod"/>
            </a:pPr>
            <a:r>
              <a:rPr lang="en-US" dirty="0"/>
              <a:t>EGD should be considered for all patients with upper GI symptoms planning to undergo a bariatric procedure due to the frequency of pathology that may alter management. </a:t>
            </a:r>
          </a:p>
          <a:p>
            <a:pPr marL="342900" indent="-342900" algn="just">
              <a:buAutoNum type="arabicPeriod"/>
            </a:pPr>
            <a:endParaRPr lang="en-US" dirty="0"/>
          </a:p>
          <a:p>
            <a:pPr marL="342900" indent="-342900" algn="just">
              <a:buAutoNum type="arabicPeriod"/>
            </a:pPr>
            <a:r>
              <a:rPr lang="en-US" dirty="0"/>
              <a:t>EGD should be considered for patients without upper GI symptoms who are planning to undergo a bariatric procedure due to the 25.3% chance of an unexpected finding that may alter management or contra-indicate surgery. </a:t>
            </a:r>
          </a:p>
          <a:p>
            <a:pPr marL="342900" indent="-342900" algn="just">
              <a:buAutoNum type="arabicPeriod"/>
            </a:pPr>
            <a:endParaRPr lang="en-US" dirty="0"/>
          </a:p>
          <a:p>
            <a:pPr marL="342900" indent="-342900" algn="just">
              <a:buAutoNum type="arabicPeriod"/>
            </a:pPr>
            <a:r>
              <a:rPr lang="en-US" dirty="0"/>
              <a:t>EGD should be routinely considered in populations where the community incidence of significant gastric and esophageal pathology is high, particularly when the procedure will lead to part of the stomach being inaccessible (for example RYGB and OAGB).</a:t>
            </a:r>
            <a:endParaRPr lang="it-IT" dirty="0"/>
          </a:p>
        </p:txBody>
      </p:sp>
      <p:cxnSp>
        <p:nvCxnSpPr>
          <p:cNvPr id="4" name="Connettore diritto 3">
            <a:extLst>
              <a:ext uri="{FF2B5EF4-FFF2-40B4-BE49-F238E27FC236}">
                <a16:creationId xmlns:a16="http://schemas.microsoft.com/office/drawing/2014/main" id="{7ED5D35D-CF07-4563-B745-1FE03FD03C74}"/>
              </a:ext>
            </a:extLst>
          </p:cNvPr>
          <p:cNvCxnSpPr>
            <a:cxnSpLocks/>
          </p:cNvCxnSpPr>
          <p:nvPr/>
        </p:nvCxnSpPr>
        <p:spPr>
          <a:xfrm>
            <a:off x="3440779" y="3878071"/>
            <a:ext cx="48848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F85DA636-3866-4FC5-9910-8E1EBCB85ABC}"/>
              </a:ext>
            </a:extLst>
          </p:cNvPr>
          <p:cNvCxnSpPr>
            <a:cxnSpLocks/>
          </p:cNvCxnSpPr>
          <p:nvPr/>
        </p:nvCxnSpPr>
        <p:spPr>
          <a:xfrm>
            <a:off x="4618380" y="3590351"/>
            <a:ext cx="36153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Immagine 12">
            <a:extLst>
              <a:ext uri="{FF2B5EF4-FFF2-40B4-BE49-F238E27FC236}">
                <a16:creationId xmlns:a16="http://schemas.microsoft.com/office/drawing/2014/main" id="{512A90D1-E1A3-41E6-A333-16E2D4B7A669}"/>
              </a:ext>
            </a:extLst>
          </p:cNvPr>
          <p:cNvPicPr>
            <a:picLocks noChangeAspect="1"/>
          </p:cNvPicPr>
          <p:nvPr/>
        </p:nvPicPr>
        <p:blipFill>
          <a:blip r:embed="rId4"/>
          <a:stretch>
            <a:fillRect/>
          </a:stretch>
        </p:blipFill>
        <p:spPr>
          <a:xfrm>
            <a:off x="9480377" y="153108"/>
            <a:ext cx="980177" cy="980177"/>
          </a:xfrm>
          <a:prstGeom prst="rect">
            <a:avLst/>
          </a:prstGeom>
        </p:spPr>
      </p:pic>
      <p:cxnSp>
        <p:nvCxnSpPr>
          <p:cNvPr id="2" name="Connettore diritto 1">
            <a:extLst>
              <a:ext uri="{FF2B5EF4-FFF2-40B4-BE49-F238E27FC236}">
                <a16:creationId xmlns:a16="http://schemas.microsoft.com/office/drawing/2014/main" id="{35C06A6E-0DD8-FEE4-8315-0C61A99CE511}"/>
              </a:ext>
            </a:extLst>
          </p:cNvPr>
          <p:cNvCxnSpPr/>
          <p:nvPr/>
        </p:nvCxnSpPr>
        <p:spPr>
          <a:xfrm flipV="1">
            <a:off x="1534840" y="1391405"/>
            <a:ext cx="9144000" cy="9796"/>
          </a:xfrm>
          <a:prstGeom prst="line">
            <a:avLst/>
          </a:prstGeom>
          <a:ln w="38100">
            <a:solidFill>
              <a:srgbClr val="0077B5"/>
            </a:solidFill>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C84F9509-A7A1-05F1-A891-F6E62B5332D0}"/>
              </a:ext>
            </a:extLst>
          </p:cNvPr>
          <p:cNvPicPr>
            <a:picLocks noChangeAspect="1"/>
          </p:cNvPicPr>
          <p:nvPr/>
        </p:nvPicPr>
        <p:blipFill>
          <a:blip r:embed="rId5"/>
          <a:stretch>
            <a:fillRect/>
          </a:stretch>
        </p:blipFill>
        <p:spPr>
          <a:xfrm>
            <a:off x="2902492" y="1945901"/>
            <a:ext cx="6134492" cy="3680695"/>
          </a:xfrm>
          <a:prstGeom prst="rect">
            <a:avLst/>
          </a:prstGeom>
        </p:spPr>
      </p:pic>
    </p:spTree>
    <p:extLst>
      <p:ext uri="{BB962C8B-B14F-4D97-AF65-F5344CB8AC3E}">
        <p14:creationId xmlns:p14="http://schemas.microsoft.com/office/powerpoint/2010/main" val="123936036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19A91-6FBD-4A6F-860F-097C0F88912F}"/>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ADF54E02-C8B6-B2EE-3D19-418203F33D5F}"/>
              </a:ext>
            </a:extLst>
          </p:cNvPr>
          <p:cNvSpPr/>
          <p:nvPr/>
        </p:nvSpPr>
        <p:spPr>
          <a:xfrm>
            <a:off x="3748391" y="215384"/>
            <a:ext cx="5055743" cy="584775"/>
          </a:xfrm>
          <a:prstGeom prst="rect">
            <a:avLst/>
          </a:prstGeom>
        </p:spPr>
        <p:txBody>
          <a:bodyPr wrap="none">
            <a:spAutoFit/>
          </a:bodyPr>
          <a:lstStyle/>
          <a:p>
            <a:r>
              <a:rPr lang="it-IT" sz="3200" b="1" dirty="0">
                <a:solidFill>
                  <a:srgbClr val="0070C0"/>
                </a:solidFill>
              </a:rPr>
              <a:t>STRATEGIE DI PREVENZIONE </a:t>
            </a:r>
          </a:p>
        </p:txBody>
      </p:sp>
      <p:sp>
        <p:nvSpPr>
          <p:cNvPr id="3" name="Rettangolo 2">
            <a:extLst>
              <a:ext uri="{FF2B5EF4-FFF2-40B4-BE49-F238E27FC236}">
                <a16:creationId xmlns:a16="http://schemas.microsoft.com/office/drawing/2014/main" id="{77FEA83F-4401-5619-7E1D-9780A21A7206}"/>
              </a:ext>
            </a:extLst>
          </p:cNvPr>
          <p:cNvSpPr/>
          <p:nvPr/>
        </p:nvSpPr>
        <p:spPr>
          <a:xfrm>
            <a:off x="381000" y="1062824"/>
            <a:ext cx="2745432" cy="523220"/>
          </a:xfrm>
          <a:prstGeom prst="rect">
            <a:avLst/>
          </a:prstGeom>
        </p:spPr>
        <p:txBody>
          <a:bodyPr wrap="none">
            <a:spAutoFit/>
          </a:bodyPr>
          <a:lstStyle/>
          <a:p>
            <a:r>
              <a:rPr lang="it-IT" sz="2800" b="1" dirty="0"/>
              <a:t>PRE-OPERATORIE</a:t>
            </a:r>
          </a:p>
        </p:txBody>
      </p:sp>
      <p:sp>
        <p:nvSpPr>
          <p:cNvPr id="4" name="Rettangolo 3">
            <a:extLst>
              <a:ext uri="{FF2B5EF4-FFF2-40B4-BE49-F238E27FC236}">
                <a16:creationId xmlns:a16="http://schemas.microsoft.com/office/drawing/2014/main" id="{37ABF7D7-933E-501F-439B-DE1A41E4AE4B}"/>
              </a:ext>
            </a:extLst>
          </p:cNvPr>
          <p:cNvSpPr/>
          <p:nvPr/>
        </p:nvSpPr>
        <p:spPr>
          <a:xfrm>
            <a:off x="381000" y="1833860"/>
            <a:ext cx="3048000" cy="2308324"/>
          </a:xfrm>
          <a:prstGeom prst="rect">
            <a:avLst/>
          </a:prstGeom>
        </p:spPr>
        <p:txBody>
          <a:bodyPr wrap="square">
            <a:spAutoFit/>
          </a:bodyPr>
          <a:lstStyle/>
          <a:p>
            <a:r>
              <a:rPr lang="it-IT" b="1" dirty="0"/>
              <a:t>Valutazione </a:t>
            </a:r>
            <a:r>
              <a:rPr lang="it-IT" b="1" dirty="0" err="1"/>
              <a:t>pre</a:t>
            </a:r>
            <a:r>
              <a:rPr lang="it-IT" b="1" dirty="0"/>
              <a:t>-operatoria</a:t>
            </a:r>
          </a:p>
          <a:p>
            <a:endParaRPr lang="it-IT" dirty="0"/>
          </a:p>
          <a:p>
            <a:r>
              <a:rPr lang="it-IT" dirty="0"/>
              <a:t>Identificazione del paziente con MRGE preesistente </a:t>
            </a:r>
          </a:p>
          <a:p>
            <a:endParaRPr lang="it-IT" dirty="0"/>
          </a:p>
          <a:p>
            <a:r>
              <a:rPr lang="it-IT" dirty="0"/>
              <a:t>Scelta della procedura più adeguata</a:t>
            </a:r>
          </a:p>
          <a:p>
            <a:endParaRPr lang="it-IT" dirty="0"/>
          </a:p>
        </p:txBody>
      </p:sp>
      <p:sp>
        <p:nvSpPr>
          <p:cNvPr id="6" name="CasellaDiTesto 5">
            <a:extLst>
              <a:ext uri="{FF2B5EF4-FFF2-40B4-BE49-F238E27FC236}">
                <a16:creationId xmlns:a16="http://schemas.microsoft.com/office/drawing/2014/main" id="{634484AB-3145-9499-A368-4AD5A18D10B0}"/>
              </a:ext>
            </a:extLst>
          </p:cNvPr>
          <p:cNvSpPr txBox="1"/>
          <p:nvPr/>
        </p:nvSpPr>
        <p:spPr>
          <a:xfrm>
            <a:off x="4270851" y="1833860"/>
            <a:ext cx="3047198" cy="880369"/>
          </a:xfrm>
          <a:prstGeom prst="rect">
            <a:avLst/>
          </a:prstGeom>
          <a:noFill/>
        </p:spPr>
        <p:txBody>
          <a:bodyPr wrap="square">
            <a:spAutoFit/>
          </a:bodyPr>
          <a:lstStyle/>
          <a:p>
            <a:pPr>
              <a:lnSpc>
                <a:spcPct val="150000"/>
              </a:lnSpc>
            </a:pPr>
            <a:r>
              <a:rPr lang="it-IT" dirty="0"/>
              <a:t>- Correzione dell’ernia iatale</a:t>
            </a:r>
          </a:p>
          <a:p>
            <a:pPr>
              <a:lnSpc>
                <a:spcPct val="150000"/>
              </a:lnSpc>
            </a:pPr>
            <a:r>
              <a:rPr lang="it-IT" dirty="0"/>
              <a:t>- Tecnica chirurgica</a:t>
            </a:r>
          </a:p>
        </p:txBody>
      </p:sp>
      <p:sp>
        <p:nvSpPr>
          <p:cNvPr id="7" name="Rettangolo 6">
            <a:extLst>
              <a:ext uri="{FF2B5EF4-FFF2-40B4-BE49-F238E27FC236}">
                <a16:creationId xmlns:a16="http://schemas.microsoft.com/office/drawing/2014/main" id="{F2EE96D9-9BCE-EE39-E610-C25784D9BC0B}"/>
              </a:ext>
            </a:extLst>
          </p:cNvPr>
          <p:cNvSpPr/>
          <p:nvPr/>
        </p:nvSpPr>
        <p:spPr>
          <a:xfrm>
            <a:off x="4452672" y="1181570"/>
            <a:ext cx="2059988" cy="369332"/>
          </a:xfrm>
          <a:prstGeom prst="rect">
            <a:avLst/>
          </a:prstGeom>
        </p:spPr>
        <p:txBody>
          <a:bodyPr wrap="none">
            <a:spAutoFit/>
          </a:bodyPr>
          <a:lstStyle/>
          <a:p>
            <a:r>
              <a:rPr lang="it-IT" b="1" dirty="0"/>
              <a:t>INTRA-OPERATORIE</a:t>
            </a:r>
          </a:p>
        </p:txBody>
      </p:sp>
      <p:sp>
        <p:nvSpPr>
          <p:cNvPr id="9" name="CasellaDiTesto 8">
            <a:extLst>
              <a:ext uri="{FF2B5EF4-FFF2-40B4-BE49-F238E27FC236}">
                <a16:creationId xmlns:a16="http://schemas.microsoft.com/office/drawing/2014/main" id="{166532C1-1E0C-3823-0371-18E7596EF2C0}"/>
              </a:ext>
            </a:extLst>
          </p:cNvPr>
          <p:cNvSpPr txBox="1"/>
          <p:nvPr/>
        </p:nvSpPr>
        <p:spPr>
          <a:xfrm>
            <a:off x="8249707" y="1588059"/>
            <a:ext cx="2584300" cy="1711366"/>
          </a:xfrm>
          <a:prstGeom prst="rect">
            <a:avLst/>
          </a:prstGeom>
          <a:noFill/>
        </p:spPr>
        <p:txBody>
          <a:bodyPr wrap="square">
            <a:spAutoFit/>
          </a:bodyPr>
          <a:lstStyle/>
          <a:p>
            <a:pPr>
              <a:lnSpc>
                <a:spcPct val="150000"/>
              </a:lnSpc>
            </a:pPr>
            <a:r>
              <a:rPr lang="it-IT" dirty="0"/>
              <a:t>-   Follow-up regolare</a:t>
            </a:r>
          </a:p>
          <a:p>
            <a:pPr marL="285750" indent="-285750">
              <a:lnSpc>
                <a:spcPct val="150000"/>
              </a:lnSpc>
              <a:buFontTx/>
              <a:buChar char="-"/>
            </a:pPr>
            <a:r>
              <a:rPr lang="it-IT" dirty="0"/>
              <a:t>Educazione del paziente su dieta e stili di vita</a:t>
            </a:r>
          </a:p>
        </p:txBody>
      </p:sp>
      <p:sp>
        <p:nvSpPr>
          <p:cNvPr id="10" name="Rettangolo 9">
            <a:extLst>
              <a:ext uri="{FF2B5EF4-FFF2-40B4-BE49-F238E27FC236}">
                <a16:creationId xmlns:a16="http://schemas.microsoft.com/office/drawing/2014/main" id="{94E22A41-B516-E6D5-8CB3-46EF2E7D79CA}"/>
              </a:ext>
            </a:extLst>
          </p:cNvPr>
          <p:cNvSpPr/>
          <p:nvPr/>
        </p:nvSpPr>
        <p:spPr>
          <a:xfrm>
            <a:off x="8404574" y="1145187"/>
            <a:ext cx="1963166" cy="369332"/>
          </a:xfrm>
          <a:prstGeom prst="rect">
            <a:avLst/>
          </a:prstGeom>
        </p:spPr>
        <p:txBody>
          <a:bodyPr wrap="none">
            <a:spAutoFit/>
          </a:bodyPr>
          <a:lstStyle/>
          <a:p>
            <a:r>
              <a:rPr lang="it-IT" b="1" dirty="0"/>
              <a:t>POST-OPERATORIE</a:t>
            </a:r>
          </a:p>
        </p:txBody>
      </p:sp>
      <p:sp>
        <p:nvSpPr>
          <p:cNvPr id="5" name="Freccia in giù 4">
            <a:extLst>
              <a:ext uri="{FF2B5EF4-FFF2-40B4-BE49-F238E27FC236}">
                <a16:creationId xmlns:a16="http://schemas.microsoft.com/office/drawing/2014/main" id="{7718B1D6-E63C-59C5-17C8-C34B79C4957B}"/>
              </a:ext>
            </a:extLst>
          </p:cNvPr>
          <p:cNvSpPr/>
          <p:nvPr/>
        </p:nvSpPr>
        <p:spPr>
          <a:xfrm>
            <a:off x="1477451" y="2205383"/>
            <a:ext cx="427549" cy="2426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98" name="Picture 2">
            <a:extLst>
              <a:ext uri="{FF2B5EF4-FFF2-40B4-BE49-F238E27FC236}">
                <a16:creationId xmlns:a16="http://schemas.microsoft.com/office/drawing/2014/main" id="{A05096C4-9C5D-979E-3290-AC4E9BFCCF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252"/>
          <a:stretch/>
        </p:blipFill>
        <p:spPr bwMode="auto">
          <a:xfrm>
            <a:off x="531437" y="3922987"/>
            <a:ext cx="1892028" cy="1556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magine 7">
            <a:extLst>
              <a:ext uri="{FF2B5EF4-FFF2-40B4-BE49-F238E27FC236}">
                <a16:creationId xmlns:a16="http://schemas.microsoft.com/office/drawing/2014/main" id="{371C2528-D3AD-88D1-2518-C257D4EC1BF4}"/>
              </a:ext>
            </a:extLst>
          </p:cNvPr>
          <p:cNvPicPr>
            <a:picLocks noChangeAspect="1"/>
          </p:cNvPicPr>
          <p:nvPr/>
        </p:nvPicPr>
        <p:blipFill>
          <a:blip r:embed="rId3"/>
          <a:stretch>
            <a:fillRect/>
          </a:stretch>
        </p:blipFill>
        <p:spPr>
          <a:xfrm>
            <a:off x="4369535" y="3387530"/>
            <a:ext cx="2143125" cy="2143125"/>
          </a:xfrm>
          <a:prstGeom prst="rect">
            <a:avLst/>
          </a:prstGeom>
        </p:spPr>
      </p:pic>
      <p:pic>
        <p:nvPicPr>
          <p:cNvPr id="11" name="Immagine 10">
            <a:extLst>
              <a:ext uri="{FF2B5EF4-FFF2-40B4-BE49-F238E27FC236}">
                <a16:creationId xmlns:a16="http://schemas.microsoft.com/office/drawing/2014/main" id="{B66FFF11-55CC-E259-CBB5-F25EE5262953}"/>
              </a:ext>
            </a:extLst>
          </p:cNvPr>
          <p:cNvPicPr>
            <a:picLocks noChangeAspect="1"/>
          </p:cNvPicPr>
          <p:nvPr/>
        </p:nvPicPr>
        <p:blipFill>
          <a:blip r:embed="rId4"/>
          <a:stretch>
            <a:fillRect/>
          </a:stretch>
        </p:blipFill>
        <p:spPr>
          <a:xfrm>
            <a:off x="8114569" y="3469716"/>
            <a:ext cx="2543175" cy="1800225"/>
          </a:xfrm>
          <a:prstGeom prst="rect">
            <a:avLst/>
          </a:prstGeom>
        </p:spPr>
      </p:pic>
    </p:spTree>
    <p:extLst>
      <p:ext uri="{BB962C8B-B14F-4D97-AF65-F5344CB8AC3E}">
        <p14:creationId xmlns:p14="http://schemas.microsoft.com/office/powerpoint/2010/main" val="289866209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C3CEAD9A-ECE5-2B90-0ABF-9B7B672F4604}"/>
              </a:ext>
            </a:extLst>
          </p:cNvPr>
          <p:cNvGraphicFramePr/>
          <p:nvPr>
            <p:extLst>
              <p:ext uri="{D42A27DB-BD31-4B8C-83A1-F6EECF244321}">
                <p14:modId xmlns:p14="http://schemas.microsoft.com/office/powerpoint/2010/main" val="869599062"/>
              </p:ext>
            </p:extLst>
          </p:nvPr>
        </p:nvGraphicFramePr>
        <p:xfrm>
          <a:off x="5458984" y="497808"/>
          <a:ext cx="5713841" cy="4868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asellaDiTesto 1"/>
          <p:cNvSpPr txBox="1"/>
          <p:nvPr/>
        </p:nvSpPr>
        <p:spPr>
          <a:xfrm>
            <a:off x="608977" y="420896"/>
            <a:ext cx="3741473" cy="830997"/>
          </a:xfrm>
          <a:prstGeom prst="rect">
            <a:avLst/>
          </a:prstGeom>
          <a:noFill/>
        </p:spPr>
        <p:txBody>
          <a:bodyPr wrap="none" rtlCol="0">
            <a:spAutoFit/>
          </a:bodyPr>
          <a:lstStyle/>
          <a:p>
            <a:r>
              <a:rPr lang="it-IT" sz="4800" b="1" dirty="0">
                <a:solidFill>
                  <a:srgbClr val="0070C0"/>
                </a:solidFill>
              </a:rPr>
              <a:t>CONCLUSIONI</a:t>
            </a:r>
          </a:p>
        </p:txBody>
      </p:sp>
      <p:pic>
        <p:nvPicPr>
          <p:cNvPr id="4" name="Immagine 3">
            <a:extLst>
              <a:ext uri="{FF2B5EF4-FFF2-40B4-BE49-F238E27FC236}">
                <a16:creationId xmlns:a16="http://schemas.microsoft.com/office/drawing/2014/main" id="{830EC4A5-29C5-53C4-EA2F-F744FCE21D10}"/>
              </a:ext>
            </a:extLst>
          </p:cNvPr>
          <p:cNvPicPr>
            <a:picLocks noChangeAspect="1"/>
          </p:cNvPicPr>
          <p:nvPr/>
        </p:nvPicPr>
        <p:blipFill>
          <a:blip r:embed="rId7"/>
          <a:stretch>
            <a:fillRect/>
          </a:stretch>
        </p:blipFill>
        <p:spPr>
          <a:xfrm rot="20138392">
            <a:off x="546371" y="2090918"/>
            <a:ext cx="4173930" cy="2527184"/>
          </a:xfrm>
          <a:prstGeom prst="rect">
            <a:avLst/>
          </a:prstGeom>
        </p:spPr>
      </p:pic>
    </p:spTree>
    <p:extLst>
      <p:ext uri="{BB962C8B-B14F-4D97-AF65-F5344CB8AC3E}">
        <p14:creationId xmlns:p14="http://schemas.microsoft.com/office/powerpoint/2010/main" val="349713056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6539593" y="2351313"/>
            <a:ext cx="4526280" cy="973845"/>
          </a:xfrm>
        </p:spPr>
        <p:txBody>
          <a:bodyPr/>
          <a:lstStyle/>
          <a:p>
            <a:pPr algn="ctr"/>
            <a:r>
              <a:rPr lang="it-IT" dirty="0"/>
              <a:t>Grazie</a:t>
            </a:r>
          </a:p>
        </p:txBody>
      </p:sp>
    </p:spTree>
    <p:extLst>
      <p:ext uri="{BB962C8B-B14F-4D97-AF65-F5344CB8AC3E}">
        <p14:creationId xmlns:p14="http://schemas.microsoft.com/office/powerpoint/2010/main" val="174554552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50"/>
          <a:stretch/>
        </p:blipFill>
        <p:spPr bwMode="auto">
          <a:xfrm>
            <a:off x="7387925" y="1248107"/>
            <a:ext cx="3729912" cy="459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03200" y="366835"/>
            <a:ext cx="11846576" cy="584775"/>
          </a:xfrm>
          <a:prstGeom prst="rect">
            <a:avLst/>
          </a:prstGeom>
          <a:noFill/>
        </p:spPr>
        <p:txBody>
          <a:bodyPr wrap="none" rtlCol="0">
            <a:spAutoFit/>
          </a:bodyPr>
          <a:lstStyle/>
          <a:p>
            <a:r>
              <a:rPr lang="it-IT" sz="3200" b="1" dirty="0">
                <a:solidFill>
                  <a:srgbClr val="0070C0"/>
                </a:solidFill>
              </a:rPr>
              <a:t>FATTORI DI RISCHIO PER MALATTIA DA REFLUSSO GASTROESOFAGEO</a:t>
            </a:r>
          </a:p>
        </p:txBody>
      </p:sp>
      <p:graphicFrame>
        <p:nvGraphicFramePr>
          <p:cNvPr id="2" name="Content Placeholder 2">
            <a:extLst>
              <a:ext uri="{FF2B5EF4-FFF2-40B4-BE49-F238E27FC236}">
                <a16:creationId xmlns:a16="http://schemas.microsoft.com/office/drawing/2014/main" id="{97421CE5-FC84-C03D-1A39-ACFD55CDAB86}"/>
              </a:ext>
            </a:extLst>
          </p:cNvPr>
          <p:cNvGraphicFramePr>
            <a:graphicFrameLocks/>
          </p:cNvGraphicFramePr>
          <p:nvPr>
            <p:extLst>
              <p:ext uri="{D42A27DB-BD31-4B8C-83A1-F6EECF244321}">
                <p14:modId xmlns:p14="http://schemas.microsoft.com/office/powerpoint/2010/main" val="4170030623"/>
              </p:ext>
            </p:extLst>
          </p:nvPr>
        </p:nvGraphicFramePr>
        <p:xfrm>
          <a:off x="-239027" y="1545431"/>
          <a:ext cx="7772400" cy="3767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225939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p:cNvPicPr>
            <a:picLocks noChangeAspect="1" noChangeArrowheads="1"/>
          </p:cNvPicPr>
          <p:nvPr/>
        </p:nvPicPr>
        <p:blipFill>
          <a:blip r:embed="rId3" cstate="print"/>
          <a:srcRect/>
          <a:stretch>
            <a:fillRect/>
          </a:stretch>
        </p:blipFill>
        <p:spPr bwMode="auto">
          <a:xfrm>
            <a:off x="572264" y="883919"/>
            <a:ext cx="4743779" cy="1289452"/>
          </a:xfrm>
          <a:prstGeom prst="rect">
            <a:avLst/>
          </a:prstGeom>
          <a:noFill/>
          <a:ln w="9525">
            <a:noFill/>
            <a:miter lim="800000"/>
            <a:headEnd/>
            <a:tailEnd/>
          </a:ln>
        </p:spPr>
      </p:pic>
      <p:pic>
        <p:nvPicPr>
          <p:cNvPr id="306179" name="Picture 3"/>
          <p:cNvPicPr>
            <a:picLocks noChangeAspect="1" noChangeArrowheads="1"/>
          </p:cNvPicPr>
          <p:nvPr/>
        </p:nvPicPr>
        <p:blipFill>
          <a:blip r:embed="rId4" cstate="print"/>
          <a:srcRect/>
          <a:stretch>
            <a:fillRect/>
          </a:stretch>
        </p:blipFill>
        <p:spPr bwMode="auto">
          <a:xfrm>
            <a:off x="2188308" y="4936005"/>
            <a:ext cx="1974281" cy="160643"/>
          </a:xfrm>
          <a:prstGeom prst="rect">
            <a:avLst/>
          </a:prstGeom>
          <a:noFill/>
          <a:ln w="9525">
            <a:noFill/>
            <a:miter lim="800000"/>
            <a:headEnd/>
            <a:tailEnd/>
          </a:ln>
        </p:spPr>
      </p:pic>
      <p:pic>
        <p:nvPicPr>
          <p:cNvPr id="340994" name="Picture 2"/>
          <p:cNvPicPr>
            <a:picLocks noChangeAspect="1" noChangeArrowheads="1"/>
          </p:cNvPicPr>
          <p:nvPr/>
        </p:nvPicPr>
        <p:blipFill>
          <a:blip r:embed="rId5" cstate="print"/>
          <a:srcRect/>
          <a:stretch>
            <a:fillRect/>
          </a:stretch>
        </p:blipFill>
        <p:spPr bwMode="auto">
          <a:xfrm>
            <a:off x="211173" y="2184817"/>
            <a:ext cx="5149809" cy="2522047"/>
          </a:xfrm>
          <a:prstGeom prst="rect">
            <a:avLst/>
          </a:prstGeom>
          <a:noFill/>
          <a:ln w="9525">
            <a:noFill/>
            <a:miter lim="800000"/>
            <a:headEnd/>
            <a:tailEnd/>
          </a:ln>
        </p:spPr>
      </p:pic>
      <p:pic>
        <p:nvPicPr>
          <p:cNvPr id="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300" t="17692" r="23127" b="48763"/>
          <a:stretch/>
        </p:blipFill>
        <p:spPr bwMode="auto">
          <a:xfrm>
            <a:off x="5717322" y="1129584"/>
            <a:ext cx="5610294" cy="134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9413" t="20297" r="22154" b="60769"/>
          <a:stretch/>
        </p:blipFill>
        <p:spPr bwMode="auto">
          <a:xfrm>
            <a:off x="10935284" y="293354"/>
            <a:ext cx="1097280" cy="103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1748" t="29058" r="32168" b="58815"/>
          <a:stretch/>
        </p:blipFill>
        <p:spPr bwMode="auto">
          <a:xfrm>
            <a:off x="10972798" y="4433098"/>
            <a:ext cx="1212952" cy="1019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462" t="18199" r="24616" b="47248"/>
          <a:stretch/>
        </p:blipFill>
        <p:spPr bwMode="auto">
          <a:xfrm>
            <a:off x="5898206" y="2833237"/>
            <a:ext cx="5701390" cy="1599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98154" y="4557127"/>
            <a:ext cx="1840457" cy="142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154" y="4836754"/>
            <a:ext cx="1994876" cy="1142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asellaDiTesto 11"/>
          <p:cNvSpPr txBox="1"/>
          <p:nvPr/>
        </p:nvSpPr>
        <p:spPr>
          <a:xfrm>
            <a:off x="758092" y="202712"/>
            <a:ext cx="9633791" cy="523220"/>
          </a:xfrm>
          <a:prstGeom prst="rect">
            <a:avLst/>
          </a:prstGeom>
          <a:noFill/>
        </p:spPr>
        <p:txBody>
          <a:bodyPr wrap="none" rtlCol="0">
            <a:spAutoFit/>
          </a:bodyPr>
          <a:lstStyle/>
          <a:p>
            <a:r>
              <a:rPr lang="it-IT" sz="2800" b="1" dirty="0">
                <a:solidFill>
                  <a:srgbClr val="0070C0"/>
                </a:solidFill>
              </a:rPr>
              <a:t>BMI E RISCHIO PER MALATTIA DA REFLUSSO GASTROESOFAGEO</a:t>
            </a:r>
          </a:p>
        </p:txBody>
      </p:sp>
    </p:spTree>
    <p:extLst>
      <p:ext uri="{BB962C8B-B14F-4D97-AF65-F5344CB8AC3E}">
        <p14:creationId xmlns:p14="http://schemas.microsoft.com/office/powerpoint/2010/main" val="343030915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lassificazione-del-peso-secondo-indice-massa-corporea-im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810" y="310011"/>
            <a:ext cx="9093200" cy="4893733"/>
          </a:xfrm>
          <a:prstGeom prst="rect">
            <a:avLst/>
          </a:prstGeom>
        </p:spPr>
      </p:pic>
      <p:sp>
        <p:nvSpPr>
          <p:cNvPr id="3" name="CasellaDiTesto 2"/>
          <p:cNvSpPr txBox="1"/>
          <p:nvPr/>
        </p:nvSpPr>
        <p:spPr>
          <a:xfrm>
            <a:off x="6946008" y="1295307"/>
            <a:ext cx="924083" cy="400105"/>
          </a:xfrm>
          <a:prstGeom prst="rect">
            <a:avLst/>
          </a:prstGeom>
          <a:solidFill>
            <a:schemeClr val="tx1">
              <a:lumMod val="50000"/>
              <a:lumOff val="50000"/>
            </a:schemeClr>
          </a:solidFill>
          <a:ln>
            <a:noFill/>
          </a:ln>
        </p:spPr>
        <p:txBody>
          <a:bodyPr wrap="square" lIns="121917" tIns="60958" rIns="121917" bIns="60958" rtlCol="0">
            <a:spAutoFit/>
          </a:bodyPr>
          <a:lstStyle/>
          <a:p>
            <a:r>
              <a:rPr lang="en-GB" dirty="0">
                <a:ln>
                  <a:solidFill>
                    <a:schemeClr val="bg1"/>
                  </a:solidFill>
                </a:ln>
                <a:solidFill>
                  <a:schemeClr val="bg1"/>
                </a:solidFill>
              </a:rPr>
              <a:t>MRGE </a:t>
            </a:r>
          </a:p>
        </p:txBody>
      </p:sp>
      <p:sp>
        <p:nvSpPr>
          <p:cNvPr id="4" name="Rettangolo 3"/>
          <p:cNvSpPr/>
          <p:nvPr/>
        </p:nvSpPr>
        <p:spPr>
          <a:xfrm>
            <a:off x="336060" y="5333220"/>
            <a:ext cx="10707077" cy="338554"/>
          </a:xfrm>
          <a:prstGeom prst="rect">
            <a:avLst/>
          </a:prstGeom>
        </p:spPr>
        <p:txBody>
          <a:bodyPr wrap="square">
            <a:spAutoFit/>
          </a:bodyPr>
          <a:lstStyle/>
          <a:p>
            <a:r>
              <a:rPr lang="it-IT" sz="1600" dirty="0"/>
              <a:t>La prevalenza dei sintomi da MRGE tra i pazienti candidati alla chirurgia </a:t>
            </a:r>
            <a:r>
              <a:rPr lang="it-IT" sz="1600" dirty="0" err="1"/>
              <a:t>bariatrica</a:t>
            </a:r>
            <a:r>
              <a:rPr lang="it-IT" sz="1600" dirty="0"/>
              <a:t> è compresa tra il 40.8% e il 62.4%</a:t>
            </a:r>
          </a:p>
        </p:txBody>
      </p:sp>
      <p:sp>
        <p:nvSpPr>
          <p:cNvPr id="5" name="Rettangolo 4"/>
          <p:cNvSpPr/>
          <p:nvPr/>
        </p:nvSpPr>
        <p:spPr>
          <a:xfrm>
            <a:off x="9921948" y="5743062"/>
            <a:ext cx="2058512" cy="338554"/>
          </a:xfrm>
          <a:prstGeom prst="rect">
            <a:avLst/>
          </a:prstGeom>
        </p:spPr>
        <p:txBody>
          <a:bodyPr wrap="none">
            <a:spAutoFit/>
          </a:bodyPr>
          <a:lstStyle/>
          <a:p>
            <a:r>
              <a:rPr lang="it-IT" sz="1600" i="1" dirty="0" err="1"/>
              <a:t>Maleckas</a:t>
            </a:r>
            <a:r>
              <a:rPr lang="it-IT" sz="1600" i="1" dirty="0"/>
              <a:t> A. et al 2024</a:t>
            </a:r>
          </a:p>
        </p:txBody>
      </p:sp>
    </p:spTree>
    <p:extLst>
      <p:ext uri="{BB962C8B-B14F-4D97-AF65-F5344CB8AC3E}">
        <p14:creationId xmlns:p14="http://schemas.microsoft.com/office/powerpoint/2010/main" val="40430362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03200" y="366835"/>
            <a:ext cx="11846576" cy="584775"/>
          </a:xfrm>
          <a:prstGeom prst="rect">
            <a:avLst/>
          </a:prstGeom>
          <a:noFill/>
        </p:spPr>
        <p:txBody>
          <a:bodyPr wrap="none" rtlCol="0">
            <a:spAutoFit/>
          </a:bodyPr>
          <a:lstStyle/>
          <a:p>
            <a:r>
              <a:rPr lang="it-IT" sz="3200" b="1" dirty="0">
                <a:solidFill>
                  <a:srgbClr val="0070C0"/>
                </a:solidFill>
              </a:rPr>
              <a:t>FATTORI DI RISCHIO PER MALATTIA DA REFLUSSO GASTROESOFAGEO</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754" y="1014134"/>
            <a:ext cx="4730524" cy="3376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8133016" y="5841619"/>
            <a:ext cx="3980705" cy="338554"/>
          </a:xfrm>
          <a:prstGeom prst="rect">
            <a:avLst/>
          </a:prstGeom>
        </p:spPr>
        <p:txBody>
          <a:bodyPr wrap="none">
            <a:spAutoFit/>
          </a:bodyPr>
          <a:lstStyle/>
          <a:p>
            <a:r>
              <a:rPr lang="it-IT" sz="1600" i="1" dirty="0" err="1"/>
              <a:t>Mills</a:t>
            </a:r>
            <a:r>
              <a:rPr lang="it-IT" sz="1600" i="1" dirty="0"/>
              <a:t> </a:t>
            </a:r>
            <a:r>
              <a:rPr lang="it-IT" sz="1600" i="1" dirty="0" err="1"/>
              <a:t>Het</a:t>
            </a:r>
            <a:r>
              <a:rPr lang="it-IT" sz="1600" i="1" dirty="0"/>
              <a:t> al. OBSU 2023; Bertona S. et al 2023</a:t>
            </a:r>
          </a:p>
        </p:txBody>
      </p:sp>
      <p:sp>
        <p:nvSpPr>
          <p:cNvPr id="7" name="Rettangolo 6"/>
          <p:cNvSpPr/>
          <p:nvPr/>
        </p:nvSpPr>
        <p:spPr>
          <a:xfrm>
            <a:off x="5361353" y="4583883"/>
            <a:ext cx="6096000" cy="830997"/>
          </a:xfrm>
          <a:prstGeom prst="rect">
            <a:avLst/>
          </a:prstGeom>
        </p:spPr>
        <p:txBody>
          <a:bodyPr>
            <a:spAutoFit/>
          </a:bodyPr>
          <a:lstStyle/>
          <a:p>
            <a:r>
              <a:rPr lang="it-IT" sz="1600" dirty="0"/>
              <a:t>L’ernia iatale è presente fino al 40% degli individui con obesità. Questo è dovuto in gran parte alla maggiore pressione intra-addominale, che è da 2 a 3 volte superiore rispetto ai pazienti non obesi</a:t>
            </a: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594" t="12283" r="32913" b="69561"/>
          <a:stretch/>
        </p:blipFill>
        <p:spPr bwMode="auto">
          <a:xfrm>
            <a:off x="5149969" y="951610"/>
            <a:ext cx="5622329" cy="1816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185" t="22971" r="30372" b="35943"/>
          <a:stretch/>
        </p:blipFill>
        <p:spPr bwMode="auto">
          <a:xfrm>
            <a:off x="5171767" y="2714137"/>
            <a:ext cx="6475171" cy="221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Content Placeholder 2">
            <a:extLst>
              <a:ext uri="{FF2B5EF4-FFF2-40B4-BE49-F238E27FC236}">
                <a16:creationId xmlns:a16="http://schemas.microsoft.com/office/drawing/2014/main" id="{2C35DA74-43D8-0DBF-018C-FEA00C16229D}"/>
              </a:ext>
            </a:extLst>
          </p:cNvPr>
          <p:cNvGraphicFramePr>
            <a:graphicFrameLocks/>
          </p:cNvGraphicFramePr>
          <p:nvPr>
            <p:extLst>
              <p:ext uri="{D42A27DB-BD31-4B8C-83A1-F6EECF244321}">
                <p14:modId xmlns:p14="http://schemas.microsoft.com/office/powerpoint/2010/main" val="3843279500"/>
              </p:ext>
            </p:extLst>
          </p:nvPr>
        </p:nvGraphicFramePr>
        <p:xfrm>
          <a:off x="-1144881" y="1443120"/>
          <a:ext cx="7772400" cy="37671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asellaDiTesto 5">
            <a:extLst>
              <a:ext uri="{FF2B5EF4-FFF2-40B4-BE49-F238E27FC236}">
                <a16:creationId xmlns:a16="http://schemas.microsoft.com/office/drawing/2014/main" id="{00A58FAD-4AF2-1096-45BD-73E2552D86A4}"/>
              </a:ext>
            </a:extLst>
          </p:cNvPr>
          <p:cNvSpPr txBox="1"/>
          <p:nvPr/>
        </p:nvSpPr>
        <p:spPr>
          <a:xfrm>
            <a:off x="4977198" y="4897070"/>
            <a:ext cx="6669740" cy="830997"/>
          </a:xfrm>
          <a:prstGeom prst="rect">
            <a:avLst/>
          </a:prstGeom>
          <a:solidFill>
            <a:schemeClr val="accent2">
              <a:lumMod val="20000"/>
              <a:lumOff val="80000"/>
            </a:schemeClr>
          </a:solidFill>
        </p:spPr>
        <p:txBody>
          <a:bodyPr wrap="square">
            <a:spAutoFit/>
          </a:bodyPr>
          <a:lstStyle/>
          <a:p>
            <a:r>
              <a:rPr lang="en-US" sz="1600" dirty="0"/>
              <a:t>Concurrent HHR with MBS appears to be safe and effective. Assessment of MBS warrants the consideration of concurrent HHR depending on the specific patient case and the surgeon’s preference.</a:t>
            </a:r>
            <a:endParaRPr lang="it-IT" sz="1600" dirty="0"/>
          </a:p>
        </p:txBody>
      </p:sp>
    </p:spTree>
    <p:extLst>
      <p:ext uri="{BB962C8B-B14F-4D97-AF65-F5344CB8AC3E}">
        <p14:creationId xmlns:p14="http://schemas.microsoft.com/office/powerpoint/2010/main" val="310358285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500"/>
                                        <p:tgtEl>
                                          <p:spTgt spid="2050"/>
                                        </p:tgtEl>
                                      </p:cBhvr>
                                    </p:animEffect>
                                    <p:anim calcmode="lin" valueType="num">
                                      <p:cBhvr>
                                        <p:cTn id="7" dur="500"/>
                                        <p:tgtEl>
                                          <p:spTgt spid="2050"/>
                                        </p:tgtEl>
                                        <p:attrNameLst>
                                          <p:attrName>ppt_x</p:attrName>
                                        </p:attrNameLst>
                                      </p:cBhvr>
                                      <p:tavLst>
                                        <p:tav tm="0">
                                          <p:val>
                                            <p:strVal val="ppt_x"/>
                                          </p:val>
                                        </p:tav>
                                        <p:tav tm="100000">
                                          <p:val>
                                            <p:strVal val="ppt_x"/>
                                          </p:val>
                                        </p:tav>
                                      </p:tavLst>
                                    </p:anim>
                                    <p:anim calcmode="lin" valueType="num">
                                      <p:cBhvr>
                                        <p:cTn id="8" dur="500"/>
                                        <p:tgtEl>
                                          <p:spTgt spid="2050"/>
                                        </p:tgtEl>
                                        <p:attrNameLst>
                                          <p:attrName>ppt_y</p:attrName>
                                        </p:attrNameLst>
                                      </p:cBhvr>
                                      <p:tavLst>
                                        <p:tav tm="0">
                                          <p:val>
                                            <p:strVal val="ppt_y"/>
                                          </p:val>
                                        </p:tav>
                                        <p:tav tm="100000">
                                          <p:val>
                                            <p:strVal val="ppt_y+.1"/>
                                          </p:val>
                                        </p:tav>
                                      </p:tavLst>
                                    </p:anim>
                                    <p:set>
                                      <p:cBhvr>
                                        <p:cTn id="9" dur="1" fill="hold">
                                          <p:stCondLst>
                                            <p:cond delay="499"/>
                                          </p:stCondLst>
                                        </p:cTn>
                                        <p:tgtEl>
                                          <p:spTgt spid="2050"/>
                                        </p:tgtEl>
                                        <p:attrNameLst>
                                          <p:attrName>style.visibility</p:attrName>
                                        </p:attrNameLst>
                                      </p:cBhvr>
                                      <p:to>
                                        <p:strVal val="hidden"/>
                                      </p:to>
                                    </p:set>
                                  </p:childTnLst>
                                </p:cTn>
                              </p:par>
                              <p:par>
                                <p:cTn id="10" presetID="2" presetClass="exit" presetSubtype="4" fill="hold" grpId="0" nodeType="with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051"/>
                                        </p:tgtEl>
                                        <p:attrNameLst>
                                          <p:attrName>style.visibility</p:attrName>
                                        </p:attrNameLst>
                                      </p:cBhvr>
                                      <p:to>
                                        <p:strVal val="visible"/>
                                      </p:to>
                                    </p:set>
                                    <p:anim calcmode="lin" valueType="num">
                                      <p:cBhvr additive="base">
                                        <p:cTn id="18" dur="500" fill="hold"/>
                                        <p:tgtEl>
                                          <p:spTgt spid="2051"/>
                                        </p:tgtEl>
                                        <p:attrNameLst>
                                          <p:attrName>ppt_x</p:attrName>
                                        </p:attrNameLst>
                                      </p:cBhvr>
                                      <p:tavLst>
                                        <p:tav tm="0">
                                          <p:val>
                                            <p:strVal val="#ppt_x"/>
                                          </p:val>
                                        </p:tav>
                                        <p:tav tm="100000">
                                          <p:val>
                                            <p:strVal val="#ppt_x"/>
                                          </p:val>
                                        </p:tav>
                                      </p:tavLst>
                                    </p:anim>
                                    <p:anim calcmode="lin" valueType="num">
                                      <p:cBhvr additive="base">
                                        <p:cTn id="19" dur="500" fill="hold"/>
                                        <p:tgtEl>
                                          <p:spTgt spid="205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additive="base">
                                        <p:cTn id="24" dur="500" fill="hold"/>
                                        <p:tgtEl>
                                          <p:spTgt spid="2052"/>
                                        </p:tgtEl>
                                        <p:attrNameLst>
                                          <p:attrName>ppt_x</p:attrName>
                                        </p:attrNameLst>
                                      </p:cBhvr>
                                      <p:tavLst>
                                        <p:tav tm="0">
                                          <p:val>
                                            <p:strVal val="#ppt_x"/>
                                          </p:val>
                                        </p:tav>
                                        <p:tav tm="100000">
                                          <p:val>
                                            <p:strVal val="#ppt_x"/>
                                          </p:val>
                                        </p:tav>
                                      </p:tavLst>
                                    </p:anim>
                                    <p:anim calcmode="lin" valueType="num">
                                      <p:cBhvr additive="base">
                                        <p:cTn id="25" dur="500" fill="hold"/>
                                        <p:tgtEl>
                                          <p:spTgt spid="205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03200" y="366835"/>
            <a:ext cx="11846576" cy="584775"/>
          </a:xfrm>
          <a:prstGeom prst="rect">
            <a:avLst/>
          </a:prstGeom>
          <a:noFill/>
        </p:spPr>
        <p:txBody>
          <a:bodyPr wrap="none" rtlCol="0">
            <a:spAutoFit/>
          </a:bodyPr>
          <a:lstStyle/>
          <a:p>
            <a:r>
              <a:rPr lang="it-IT" sz="3200" b="1" dirty="0">
                <a:solidFill>
                  <a:srgbClr val="0070C0"/>
                </a:solidFill>
              </a:rPr>
              <a:t>FATTORI DI RISCHIO PER MALATTIA DA REFLUSSO GASTROESOFAGEO</a:t>
            </a:r>
          </a:p>
        </p:txBody>
      </p:sp>
      <p:graphicFrame>
        <p:nvGraphicFramePr>
          <p:cNvPr id="5" name="Content Placeholder 2">
            <a:extLst>
              <a:ext uri="{FF2B5EF4-FFF2-40B4-BE49-F238E27FC236}">
                <a16:creationId xmlns:a16="http://schemas.microsoft.com/office/drawing/2014/main" id="{FBB5A0C6-2DDF-B94E-ACCF-5CDF9A2F4D02}"/>
              </a:ext>
            </a:extLst>
          </p:cNvPr>
          <p:cNvGraphicFramePr>
            <a:graphicFrameLocks/>
          </p:cNvGraphicFramePr>
          <p:nvPr>
            <p:extLst>
              <p:ext uri="{D42A27DB-BD31-4B8C-83A1-F6EECF244321}">
                <p14:modId xmlns:p14="http://schemas.microsoft.com/office/powerpoint/2010/main" val="3953263345"/>
              </p:ext>
            </p:extLst>
          </p:nvPr>
        </p:nvGraphicFramePr>
        <p:xfrm>
          <a:off x="-965420" y="1545431"/>
          <a:ext cx="7772400" cy="3767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magine 5">
            <a:extLst>
              <a:ext uri="{FF2B5EF4-FFF2-40B4-BE49-F238E27FC236}">
                <a16:creationId xmlns:a16="http://schemas.microsoft.com/office/drawing/2014/main" id="{F70DAB74-1D04-AB0B-DF9B-C1AE1BC34FEB}"/>
              </a:ext>
            </a:extLst>
          </p:cNvPr>
          <p:cNvPicPr>
            <a:picLocks noChangeAspect="1"/>
          </p:cNvPicPr>
          <p:nvPr/>
        </p:nvPicPr>
        <p:blipFill>
          <a:blip r:embed="rId7"/>
          <a:srcRect l="31397" t="13877" r="32353" b="56601"/>
          <a:stretch/>
        </p:blipFill>
        <p:spPr>
          <a:xfrm>
            <a:off x="5190566" y="951610"/>
            <a:ext cx="6580094" cy="2328578"/>
          </a:xfrm>
          <a:prstGeom prst="rect">
            <a:avLst/>
          </a:prstGeom>
        </p:spPr>
      </p:pic>
      <p:sp>
        <p:nvSpPr>
          <p:cNvPr id="8" name="CasellaDiTesto 7">
            <a:extLst>
              <a:ext uri="{FF2B5EF4-FFF2-40B4-BE49-F238E27FC236}">
                <a16:creationId xmlns:a16="http://schemas.microsoft.com/office/drawing/2014/main" id="{C3652FCB-ADDE-C61B-E82D-DDEACCC9C374}"/>
              </a:ext>
            </a:extLst>
          </p:cNvPr>
          <p:cNvSpPr txBox="1"/>
          <p:nvPr/>
        </p:nvSpPr>
        <p:spPr>
          <a:xfrm>
            <a:off x="5190565" y="3393147"/>
            <a:ext cx="6382869" cy="369332"/>
          </a:xfrm>
          <a:prstGeom prst="rect">
            <a:avLst/>
          </a:prstGeom>
          <a:noFill/>
        </p:spPr>
        <p:txBody>
          <a:bodyPr wrap="square">
            <a:spAutoFit/>
          </a:bodyPr>
          <a:lstStyle/>
          <a:p>
            <a:pPr marL="285750" indent="-285750">
              <a:buFont typeface="Arial" panose="020B0604020202020204" pitchFamily="34" charset="0"/>
              <a:buChar char="•"/>
            </a:pPr>
            <a:r>
              <a:rPr lang="en-US" dirty="0"/>
              <a:t>Five RCTs were </a:t>
            </a:r>
            <a:r>
              <a:rPr lang="en-US" dirty="0" err="1"/>
              <a:t>analysed</a:t>
            </a:r>
            <a:r>
              <a:rPr lang="en-US" dirty="0"/>
              <a:t> (LVSG n = 554, LRYGB n = 539). </a:t>
            </a:r>
            <a:endParaRPr lang="it-IT" dirty="0"/>
          </a:p>
        </p:txBody>
      </p:sp>
      <p:sp>
        <p:nvSpPr>
          <p:cNvPr id="10" name="CasellaDiTesto 9">
            <a:extLst>
              <a:ext uri="{FF2B5EF4-FFF2-40B4-BE49-F238E27FC236}">
                <a16:creationId xmlns:a16="http://schemas.microsoft.com/office/drawing/2014/main" id="{0C38518B-C664-E63D-9DE6-94F609D9F209}"/>
              </a:ext>
            </a:extLst>
          </p:cNvPr>
          <p:cNvSpPr txBox="1"/>
          <p:nvPr/>
        </p:nvSpPr>
        <p:spPr>
          <a:xfrm>
            <a:off x="5190566" y="3709969"/>
            <a:ext cx="6580094" cy="1477328"/>
          </a:xfrm>
          <a:prstGeom prst="rect">
            <a:avLst/>
          </a:prstGeom>
          <a:noFill/>
        </p:spPr>
        <p:txBody>
          <a:bodyPr wrap="square">
            <a:spAutoFit/>
          </a:bodyPr>
          <a:lstStyle/>
          <a:p>
            <a:pPr marL="285750" indent="-285750">
              <a:buFont typeface="Arial" panose="020B0604020202020204" pitchFamily="34" charset="0"/>
              <a:buChar char="•"/>
            </a:pPr>
            <a:r>
              <a:rPr lang="en-US" dirty="0"/>
              <a:t>The odds for </a:t>
            </a:r>
            <a:r>
              <a:rPr lang="en-US" i="1" dirty="0"/>
              <a:t>revisional surgery </a:t>
            </a:r>
            <a:r>
              <a:rPr lang="en-US" dirty="0"/>
              <a:t>to treat GERD in LVSG patients were </a:t>
            </a:r>
            <a:r>
              <a:rPr lang="en-US" b="1" dirty="0"/>
              <a:t>11 times </a:t>
            </a:r>
            <a:r>
              <a:rPr lang="en-US" dirty="0"/>
              <a:t>higher compared to LRYGB</a:t>
            </a:r>
          </a:p>
          <a:p>
            <a:pPr marL="285750" indent="-285750">
              <a:buFont typeface="Arial" panose="020B0604020202020204" pitchFamily="34" charset="0"/>
              <a:buChar char="•"/>
            </a:pPr>
            <a:r>
              <a:rPr lang="en-US" dirty="0"/>
              <a:t> The odds for utilizing postoperative </a:t>
            </a:r>
            <a:r>
              <a:rPr lang="en-US" i="1" dirty="0"/>
              <a:t>pharmacotherapy </a:t>
            </a:r>
            <a:r>
              <a:rPr lang="en-US" dirty="0"/>
              <a:t>to manage severe GERD in LVSG patients were </a:t>
            </a:r>
            <a:r>
              <a:rPr lang="en-US" b="1" dirty="0"/>
              <a:t>4 times </a:t>
            </a:r>
            <a:r>
              <a:rPr lang="en-US" dirty="0"/>
              <a:t>higher compared to LRYGB </a:t>
            </a:r>
            <a:endParaRPr lang="it-IT" dirty="0"/>
          </a:p>
        </p:txBody>
      </p:sp>
    </p:spTree>
    <p:extLst>
      <p:ext uri="{BB962C8B-B14F-4D97-AF65-F5344CB8AC3E}">
        <p14:creationId xmlns:p14="http://schemas.microsoft.com/office/powerpoint/2010/main" val="318288673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92862-4450-C610-F087-703FCE992E05}"/>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0552F16B-9B46-DBA9-FB21-166EEFD343F9}"/>
              </a:ext>
            </a:extLst>
          </p:cNvPr>
          <p:cNvSpPr txBox="1"/>
          <p:nvPr/>
        </p:nvSpPr>
        <p:spPr>
          <a:xfrm>
            <a:off x="203200" y="366835"/>
            <a:ext cx="11846576" cy="584775"/>
          </a:xfrm>
          <a:prstGeom prst="rect">
            <a:avLst/>
          </a:prstGeom>
          <a:noFill/>
        </p:spPr>
        <p:txBody>
          <a:bodyPr wrap="none" rtlCol="0">
            <a:spAutoFit/>
          </a:bodyPr>
          <a:lstStyle/>
          <a:p>
            <a:r>
              <a:rPr lang="it-IT" sz="3200" b="1" dirty="0">
                <a:solidFill>
                  <a:srgbClr val="0070C0"/>
                </a:solidFill>
              </a:rPr>
              <a:t>FATTORI DI RISCHIO PER MALATTIA DA REFLUSSO GASTROESOFAGEO</a:t>
            </a:r>
          </a:p>
        </p:txBody>
      </p:sp>
      <p:sp>
        <p:nvSpPr>
          <p:cNvPr id="6" name="CasellaDiTesto 5">
            <a:extLst>
              <a:ext uri="{FF2B5EF4-FFF2-40B4-BE49-F238E27FC236}">
                <a16:creationId xmlns:a16="http://schemas.microsoft.com/office/drawing/2014/main" id="{AB5C49FD-D9AD-79A1-C379-3E28207CDC46}"/>
              </a:ext>
            </a:extLst>
          </p:cNvPr>
          <p:cNvSpPr txBox="1"/>
          <p:nvPr/>
        </p:nvSpPr>
        <p:spPr>
          <a:xfrm>
            <a:off x="7523922" y="973950"/>
            <a:ext cx="3120887" cy="400110"/>
          </a:xfrm>
          <a:prstGeom prst="rect">
            <a:avLst/>
          </a:prstGeom>
          <a:noFill/>
        </p:spPr>
        <p:txBody>
          <a:bodyPr wrap="square">
            <a:spAutoFit/>
          </a:bodyPr>
          <a:lstStyle/>
          <a:p>
            <a:pPr algn="ctr"/>
            <a:r>
              <a:rPr lang="it-IT" dirty="0"/>
              <a:t> </a:t>
            </a:r>
            <a:r>
              <a:rPr lang="it-IT" sz="2000" b="1" dirty="0">
                <a:solidFill>
                  <a:srgbClr val="FF0000"/>
                </a:solidFill>
              </a:rPr>
              <a:t>Sleeve +/- </a:t>
            </a:r>
            <a:r>
              <a:rPr lang="it-IT" sz="2000" b="1" dirty="0" err="1">
                <a:solidFill>
                  <a:srgbClr val="FF0000"/>
                </a:solidFill>
              </a:rPr>
              <a:t>fundoplication</a:t>
            </a:r>
            <a:endParaRPr lang="it-IT" b="1" dirty="0">
              <a:solidFill>
                <a:srgbClr val="FF0000"/>
              </a:solidFill>
            </a:endParaRPr>
          </a:p>
        </p:txBody>
      </p:sp>
      <p:pic>
        <p:nvPicPr>
          <p:cNvPr id="3" name="Immagine 2">
            <a:extLst>
              <a:ext uri="{FF2B5EF4-FFF2-40B4-BE49-F238E27FC236}">
                <a16:creationId xmlns:a16="http://schemas.microsoft.com/office/drawing/2014/main" id="{A3F44A81-3726-7022-7B4F-452B2261607D}"/>
              </a:ext>
            </a:extLst>
          </p:cNvPr>
          <p:cNvPicPr>
            <a:picLocks noChangeAspect="1"/>
          </p:cNvPicPr>
          <p:nvPr/>
        </p:nvPicPr>
        <p:blipFill>
          <a:blip r:embed="rId2"/>
          <a:srcRect l="30882" t="12941" r="30294" b="64968"/>
          <a:stretch/>
        </p:blipFill>
        <p:spPr>
          <a:xfrm>
            <a:off x="5387788" y="1396400"/>
            <a:ext cx="6489128" cy="1651600"/>
          </a:xfrm>
          <a:prstGeom prst="rect">
            <a:avLst/>
          </a:prstGeom>
        </p:spPr>
      </p:pic>
      <p:pic>
        <p:nvPicPr>
          <p:cNvPr id="8" name="Immagine 7">
            <a:extLst>
              <a:ext uri="{FF2B5EF4-FFF2-40B4-BE49-F238E27FC236}">
                <a16:creationId xmlns:a16="http://schemas.microsoft.com/office/drawing/2014/main" id="{A2F9F90C-4AD1-09A0-D03F-087FA39AC6C1}"/>
              </a:ext>
            </a:extLst>
          </p:cNvPr>
          <p:cNvPicPr>
            <a:picLocks noChangeAspect="1"/>
          </p:cNvPicPr>
          <p:nvPr/>
        </p:nvPicPr>
        <p:blipFill>
          <a:blip r:embed="rId3"/>
          <a:srcRect l="35662" t="34118" r="32573" b="38693"/>
          <a:stretch/>
        </p:blipFill>
        <p:spPr>
          <a:xfrm>
            <a:off x="5997389" y="3070340"/>
            <a:ext cx="5071366" cy="2441769"/>
          </a:xfrm>
          <a:prstGeom prst="rect">
            <a:avLst/>
          </a:prstGeom>
        </p:spPr>
      </p:pic>
      <p:pic>
        <p:nvPicPr>
          <p:cNvPr id="10" name="Immagine 9">
            <a:extLst>
              <a:ext uri="{FF2B5EF4-FFF2-40B4-BE49-F238E27FC236}">
                <a16:creationId xmlns:a16="http://schemas.microsoft.com/office/drawing/2014/main" id="{2C29583A-0D78-9656-D496-12C5CEA2BE12}"/>
              </a:ext>
            </a:extLst>
          </p:cNvPr>
          <p:cNvPicPr>
            <a:picLocks noChangeAspect="1"/>
          </p:cNvPicPr>
          <p:nvPr/>
        </p:nvPicPr>
        <p:blipFill>
          <a:blip r:embed="rId4"/>
          <a:srcRect l="31103" t="14201" r="29927" b="46798"/>
          <a:stretch/>
        </p:blipFill>
        <p:spPr>
          <a:xfrm>
            <a:off x="5531222" y="3231704"/>
            <a:ext cx="6042213" cy="2792578"/>
          </a:xfrm>
          <a:prstGeom prst="rect">
            <a:avLst/>
          </a:prstGeom>
        </p:spPr>
      </p:pic>
      <p:graphicFrame>
        <p:nvGraphicFramePr>
          <p:cNvPr id="11" name="Content Placeholder 2">
            <a:extLst>
              <a:ext uri="{FF2B5EF4-FFF2-40B4-BE49-F238E27FC236}">
                <a16:creationId xmlns:a16="http://schemas.microsoft.com/office/drawing/2014/main" id="{8AFFBBA2-4B68-1B6F-F9B3-72E45C8DAE77}"/>
              </a:ext>
            </a:extLst>
          </p:cNvPr>
          <p:cNvGraphicFramePr>
            <a:graphicFrameLocks/>
          </p:cNvGraphicFramePr>
          <p:nvPr>
            <p:extLst>
              <p:ext uri="{D42A27DB-BD31-4B8C-83A1-F6EECF244321}">
                <p14:modId xmlns:p14="http://schemas.microsoft.com/office/powerpoint/2010/main" val="3850254336"/>
              </p:ext>
            </p:extLst>
          </p:nvPr>
        </p:nvGraphicFramePr>
        <p:xfrm>
          <a:off x="-965420" y="1545431"/>
          <a:ext cx="7772400" cy="37671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8775777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79405-F6A2-9F04-4608-4CAF69FED467}"/>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B187F444-8D80-4458-0C64-E9305B224B67}"/>
              </a:ext>
            </a:extLst>
          </p:cNvPr>
          <p:cNvSpPr txBox="1"/>
          <p:nvPr/>
        </p:nvSpPr>
        <p:spPr>
          <a:xfrm>
            <a:off x="203200" y="366835"/>
            <a:ext cx="11846576" cy="584775"/>
          </a:xfrm>
          <a:prstGeom prst="rect">
            <a:avLst/>
          </a:prstGeom>
          <a:noFill/>
        </p:spPr>
        <p:txBody>
          <a:bodyPr wrap="none" rtlCol="0">
            <a:spAutoFit/>
          </a:bodyPr>
          <a:lstStyle/>
          <a:p>
            <a:r>
              <a:rPr lang="it-IT" sz="3200" b="1" dirty="0">
                <a:solidFill>
                  <a:srgbClr val="0070C0"/>
                </a:solidFill>
              </a:rPr>
              <a:t>FATTORI DI RISCHIO PER MALATTIA DA REFLUSSO GASTROESOFAGEO</a:t>
            </a:r>
          </a:p>
        </p:txBody>
      </p:sp>
      <p:graphicFrame>
        <p:nvGraphicFramePr>
          <p:cNvPr id="5" name="Content Placeholder 2">
            <a:extLst>
              <a:ext uri="{FF2B5EF4-FFF2-40B4-BE49-F238E27FC236}">
                <a16:creationId xmlns:a16="http://schemas.microsoft.com/office/drawing/2014/main" id="{430A132E-4AAC-12A5-605D-1ADFCEA4226B}"/>
              </a:ext>
            </a:extLst>
          </p:cNvPr>
          <p:cNvGraphicFramePr>
            <a:graphicFrameLocks/>
          </p:cNvGraphicFramePr>
          <p:nvPr>
            <p:extLst>
              <p:ext uri="{D42A27DB-BD31-4B8C-83A1-F6EECF244321}">
                <p14:modId xmlns:p14="http://schemas.microsoft.com/office/powerpoint/2010/main" val="2357060008"/>
              </p:ext>
            </p:extLst>
          </p:nvPr>
        </p:nvGraphicFramePr>
        <p:xfrm>
          <a:off x="-965420" y="1545431"/>
          <a:ext cx="7772400" cy="3767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sellaDiTesto 2">
            <a:extLst>
              <a:ext uri="{FF2B5EF4-FFF2-40B4-BE49-F238E27FC236}">
                <a16:creationId xmlns:a16="http://schemas.microsoft.com/office/drawing/2014/main" id="{590E92FC-BF34-2FF7-CB9A-4598BE6A677D}"/>
              </a:ext>
            </a:extLst>
          </p:cNvPr>
          <p:cNvSpPr txBox="1"/>
          <p:nvPr/>
        </p:nvSpPr>
        <p:spPr>
          <a:xfrm>
            <a:off x="5853952" y="1519637"/>
            <a:ext cx="5862919" cy="1200329"/>
          </a:xfrm>
          <a:prstGeom prst="rect">
            <a:avLst/>
          </a:prstGeom>
          <a:noFill/>
        </p:spPr>
        <p:txBody>
          <a:bodyPr wrap="square">
            <a:spAutoFit/>
          </a:bodyPr>
          <a:lstStyle/>
          <a:p>
            <a:pPr algn="just"/>
            <a:r>
              <a:rPr lang="it-IT" dirty="0"/>
              <a:t>Il grado di pressione intragastrica è inversamente proporzionale al diametro del lume gastrico dopo sleeve. Maggiore è la pressione intragastrica, maggiore è il rischio di reflusso gastroesofageo (GERD).</a:t>
            </a:r>
          </a:p>
        </p:txBody>
      </p:sp>
      <p:sp>
        <p:nvSpPr>
          <p:cNvPr id="9" name="CasellaDiTesto 8">
            <a:extLst>
              <a:ext uri="{FF2B5EF4-FFF2-40B4-BE49-F238E27FC236}">
                <a16:creationId xmlns:a16="http://schemas.microsoft.com/office/drawing/2014/main" id="{BE00BABA-42B2-CC1F-2CCE-53D29CE75031}"/>
              </a:ext>
            </a:extLst>
          </p:cNvPr>
          <p:cNvSpPr txBox="1"/>
          <p:nvPr/>
        </p:nvSpPr>
        <p:spPr>
          <a:xfrm>
            <a:off x="7754471" y="1106630"/>
            <a:ext cx="1640541" cy="400110"/>
          </a:xfrm>
          <a:prstGeom prst="rect">
            <a:avLst/>
          </a:prstGeom>
          <a:noFill/>
        </p:spPr>
        <p:txBody>
          <a:bodyPr wrap="square">
            <a:spAutoFit/>
          </a:bodyPr>
          <a:lstStyle/>
          <a:p>
            <a:pPr algn="ctr"/>
            <a:r>
              <a:rPr lang="it-IT" sz="2000" b="1" dirty="0">
                <a:solidFill>
                  <a:srgbClr val="FF0000"/>
                </a:solidFill>
              </a:rPr>
              <a:t>Sleeve size</a:t>
            </a:r>
          </a:p>
        </p:txBody>
      </p:sp>
      <p:pic>
        <p:nvPicPr>
          <p:cNvPr id="12" name="Immagine 11">
            <a:extLst>
              <a:ext uri="{FF2B5EF4-FFF2-40B4-BE49-F238E27FC236}">
                <a16:creationId xmlns:a16="http://schemas.microsoft.com/office/drawing/2014/main" id="{D5CD6D80-DF60-2640-41FD-A6769EB35CC6}"/>
              </a:ext>
            </a:extLst>
          </p:cNvPr>
          <p:cNvPicPr>
            <a:picLocks noChangeAspect="1"/>
          </p:cNvPicPr>
          <p:nvPr/>
        </p:nvPicPr>
        <p:blipFill>
          <a:blip r:embed="rId7"/>
          <a:srcRect l="38824" t="17516" r="23309" b="56471"/>
          <a:stretch/>
        </p:blipFill>
        <p:spPr>
          <a:xfrm>
            <a:off x="5656716" y="1480418"/>
            <a:ext cx="6060153" cy="1783976"/>
          </a:xfrm>
          <a:prstGeom prst="rect">
            <a:avLst/>
          </a:prstGeom>
        </p:spPr>
      </p:pic>
      <p:pic>
        <p:nvPicPr>
          <p:cNvPr id="21" name="Immagine 20">
            <a:extLst>
              <a:ext uri="{FF2B5EF4-FFF2-40B4-BE49-F238E27FC236}">
                <a16:creationId xmlns:a16="http://schemas.microsoft.com/office/drawing/2014/main" id="{6B834C42-BA87-F72B-740D-8921EF924F46}"/>
              </a:ext>
            </a:extLst>
          </p:cNvPr>
          <p:cNvPicPr>
            <a:picLocks noChangeAspect="1"/>
          </p:cNvPicPr>
          <p:nvPr/>
        </p:nvPicPr>
        <p:blipFill>
          <a:blip r:embed="rId8"/>
          <a:srcRect l="57353" t="45069" r="24411" b="17267"/>
          <a:stretch/>
        </p:blipFill>
        <p:spPr>
          <a:xfrm>
            <a:off x="5853952" y="3323961"/>
            <a:ext cx="2223248" cy="2692566"/>
          </a:xfrm>
          <a:prstGeom prst="rect">
            <a:avLst/>
          </a:prstGeom>
        </p:spPr>
      </p:pic>
      <p:pic>
        <p:nvPicPr>
          <p:cNvPr id="22" name="Immagine 21">
            <a:extLst>
              <a:ext uri="{FF2B5EF4-FFF2-40B4-BE49-F238E27FC236}">
                <a16:creationId xmlns:a16="http://schemas.microsoft.com/office/drawing/2014/main" id="{93F2ADE9-6E03-CE45-AF0A-706EC84F7030}"/>
              </a:ext>
            </a:extLst>
          </p:cNvPr>
          <p:cNvPicPr>
            <a:picLocks noChangeAspect="1"/>
          </p:cNvPicPr>
          <p:nvPr/>
        </p:nvPicPr>
        <p:blipFill>
          <a:blip r:embed="rId9"/>
          <a:srcRect l="51912" t="46667" r="24338" b="6274"/>
          <a:stretch/>
        </p:blipFill>
        <p:spPr>
          <a:xfrm>
            <a:off x="8327722" y="3198890"/>
            <a:ext cx="2528048" cy="2817637"/>
          </a:xfrm>
          <a:prstGeom prst="rect">
            <a:avLst/>
          </a:prstGeom>
        </p:spPr>
      </p:pic>
      <p:pic>
        <p:nvPicPr>
          <p:cNvPr id="18" name="Immagine 17">
            <a:extLst>
              <a:ext uri="{FF2B5EF4-FFF2-40B4-BE49-F238E27FC236}">
                <a16:creationId xmlns:a16="http://schemas.microsoft.com/office/drawing/2014/main" id="{BA5E0271-31E4-B91A-CED2-26846CEED685}"/>
              </a:ext>
            </a:extLst>
          </p:cNvPr>
          <p:cNvPicPr>
            <a:picLocks noChangeAspect="1"/>
          </p:cNvPicPr>
          <p:nvPr/>
        </p:nvPicPr>
        <p:blipFill>
          <a:blip r:embed="rId10"/>
          <a:srcRect l="39706" t="21650" r="25073" b="56862"/>
          <a:stretch/>
        </p:blipFill>
        <p:spPr>
          <a:xfrm>
            <a:off x="5688104" y="4988803"/>
            <a:ext cx="6361672" cy="1473611"/>
          </a:xfrm>
          <a:prstGeom prst="rect">
            <a:avLst/>
          </a:prstGeom>
        </p:spPr>
      </p:pic>
      <p:pic>
        <p:nvPicPr>
          <p:cNvPr id="20" name="Immagine 19">
            <a:extLst>
              <a:ext uri="{FF2B5EF4-FFF2-40B4-BE49-F238E27FC236}">
                <a16:creationId xmlns:a16="http://schemas.microsoft.com/office/drawing/2014/main" id="{ABE47F93-C863-E5B2-D2DD-17A8203E53EF}"/>
              </a:ext>
            </a:extLst>
          </p:cNvPr>
          <p:cNvPicPr>
            <a:picLocks noChangeAspect="1"/>
          </p:cNvPicPr>
          <p:nvPr/>
        </p:nvPicPr>
        <p:blipFill>
          <a:blip r:embed="rId11"/>
          <a:srcRect l="38383" t="19085" r="23162" b="56396"/>
          <a:stretch/>
        </p:blipFill>
        <p:spPr>
          <a:xfrm>
            <a:off x="5656717" y="3157919"/>
            <a:ext cx="6060153" cy="1837007"/>
          </a:xfrm>
          <a:prstGeom prst="rect">
            <a:avLst/>
          </a:prstGeom>
        </p:spPr>
      </p:pic>
      <p:pic>
        <p:nvPicPr>
          <p:cNvPr id="23" name="Immagine 22">
            <a:extLst>
              <a:ext uri="{FF2B5EF4-FFF2-40B4-BE49-F238E27FC236}">
                <a16:creationId xmlns:a16="http://schemas.microsoft.com/office/drawing/2014/main" id="{72BB5EA3-CC57-4367-EE60-EAAAE1B2CDDA}"/>
              </a:ext>
            </a:extLst>
          </p:cNvPr>
          <p:cNvPicPr>
            <a:picLocks noChangeAspect="1"/>
          </p:cNvPicPr>
          <p:nvPr/>
        </p:nvPicPr>
        <p:blipFill>
          <a:blip r:embed="rId12"/>
          <a:stretch>
            <a:fillRect/>
          </a:stretch>
        </p:blipFill>
        <p:spPr>
          <a:xfrm>
            <a:off x="9591746" y="871505"/>
            <a:ext cx="441595" cy="635235"/>
          </a:xfrm>
          <a:prstGeom prst="rect">
            <a:avLst/>
          </a:prstGeom>
        </p:spPr>
      </p:pic>
    </p:spTree>
    <p:extLst>
      <p:ext uri="{BB962C8B-B14F-4D97-AF65-F5344CB8AC3E}">
        <p14:creationId xmlns:p14="http://schemas.microsoft.com/office/powerpoint/2010/main" val="368033431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1+#ppt_w/2"/>
                                          </p:val>
                                        </p:tav>
                                        <p:tav tm="100000">
                                          <p:val>
                                            <p:strVal val="#ppt_x"/>
                                          </p:val>
                                        </p:tav>
                                      </p:tavLst>
                                    </p:anim>
                                    <p:anim calcmode="lin" valueType="num">
                                      <p:cBhvr additive="base">
                                        <p:cTn id="3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4B558-DECA-8D05-1069-71916D9F5720}"/>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151670B9-690B-0D9C-EF4D-D17C409E9A86}"/>
              </a:ext>
            </a:extLst>
          </p:cNvPr>
          <p:cNvSpPr txBox="1"/>
          <p:nvPr/>
        </p:nvSpPr>
        <p:spPr>
          <a:xfrm>
            <a:off x="203200" y="366835"/>
            <a:ext cx="11846576" cy="584775"/>
          </a:xfrm>
          <a:prstGeom prst="rect">
            <a:avLst/>
          </a:prstGeom>
          <a:noFill/>
        </p:spPr>
        <p:txBody>
          <a:bodyPr wrap="none" rtlCol="0">
            <a:spAutoFit/>
          </a:bodyPr>
          <a:lstStyle/>
          <a:p>
            <a:r>
              <a:rPr lang="it-IT" sz="3200" b="1" dirty="0">
                <a:solidFill>
                  <a:srgbClr val="0070C0"/>
                </a:solidFill>
              </a:rPr>
              <a:t>FATTORI DI RISCHIO PER MALATTIA DA REFLUSSO GASTROESOFAGEO</a:t>
            </a:r>
          </a:p>
        </p:txBody>
      </p:sp>
      <p:graphicFrame>
        <p:nvGraphicFramePr>
          <p:cNvPr id="5" name="Content Placeholder 2">
            <a:extLst>
              <a:ext uri="{FF2B5EF4-FFF2-40B4-BE49-F238E27FC236}">
                <a16:creationId xmlns:a16="http://schemas.microsoft.com/office/drawing/2014/main" id="{845FEF75-C7EB-19EE-7063-17E7D2D9B650}"/>
              </a:ext>
            </a:extLst>
          </p:cNvPr>
          <p:cNvGraphicFramePr>
            <a:graphicFrameLocks/>
          </p:cNvGraphicFramePr>
          <p:nvPr>
            <p:extLst>
              <p:ext uri="{D42A27DB-BD31-4B8C-83A1-F6EECF244321}">
                <p14:modId xmlns:p14="http://schemas.microsoft.com/office/powerpoint/2010/main" val="4237347810"/>
              </p:ext>
            </p:extLst>
          </p:nvPr>
        </p:nvGraphicFramePr>
        <p:xfrm>
          <a:off x="-965420" y="1545431"/>
          <a:ext cx="7772400" cy="3767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llaDiTesto 5">
            <a:extLst>
              <a:ext uri="{FF2B5EF4-FFF2-40B4-BE49-F238E27FC236}">
                <a16:creationId xmlns:a16="http://schemas.microsoft.com/office/drawing/2014/main" id="{523AC152-983B-68F6-46AD-F894D8C2696C}"/>
              </a:ext>
            </a:extLst>
          </p:cNvPr>
          <p:cNvSpPr txBox="1"/>
          <p:nvPr/>
        </p:nvSpPr>
        <p:spPr>
          <a:xfrm>
            <a:off x="7922032" y="973950"/>
            <a:ext cx="1972235" cy="400110"/>
          </a:xfrm>
          <a:prstGeom prst="rect">
            <a:avLst/>
          </a:prstGeom>
          <a:noFill/>
        </p:spPr>
        <p:txBody>
          <a:bodyPr wrap="square">
            <a:spAutoFit/>
          </a:bodyPr>
          <a:lstStyle/>
          <a:p>
            <a:r>
              <a:rPr lang="it-IT" dirty="0"/>
              <a:t> </a:t>
            </a:r>
            <a:r>
              <a:rPr lang="it-IT" sz="2000" b="1" dirty="0">
                <a:solidFill>
                  <a:srgbClr val="FF0000"/>
                </a:solidFill>
              </a:rPr>
              <a:t>Sleeve </a:t>
            </a:r>
            <a:r>
              <a:rPr lang="it-IT" sz="2000" b="1" dirty="0" err="1">
                <a:solidFill>
                  <a:srgbClr val="FF0000"/>
                </a:solidFill>
              </a:rPr>
              <a:t>shape</a:t>
            </a:r>
            <a:endParaRPr lang="it-IT" b="1" dirty="0">
              <a:solidFill>
                <a:srgbClr val="FF0000"/>
              </a:solidFill>
            </a:endParaRPr>
          </a:p>
        </p:txBody>
      </p:sp>
      <p:pic>
        <p:nvPicPr>
          <p:cNvPr id="8" name="Immagine 7">
            <a:extLst>
              <a:ext uri="{FF2B5EF4-FFF2-40B4-BE49-F238E27FC236}">
                <a16:creationId xmlns:a16="http://schemas.microsoft.com/office/drawing/2014/main" id="{C541496B-91AE-869D-797F-0A8EC9F311B0}"/>
              </a:ext>
            </a:extLst>
          </p:cNvPr>
          <p:cNvPicPr>
            <a:picLocks noChangeAspect="1"/>
          </p:cNvPicPr>
          <p:nvPr/>
        </p:nvPicPr>
        <p:blipFill>
          <a:blip r:embed="rId7"/>
          <a:srcRect l="49338" t="43661" r="25294" b="7320"/>
          <a:stretch/>
        </p:blipFill>
        <p:spPr>
          <a:xfrm>
            <a:off x="7117977" y="2674984"/>
            <a:ext cx="3092823" cy="3361764"/>
          </a:xfrm>
          <a:prstGeom prst="rect">
            <a:avLst/>
          </a:prstGeom>
        </p:spPr>
      </p:pic>
      <p:sp>
        <p:nvSpPr>
          <p:cNvPr id="15" name="CasellaDiTesto 14">
            <a:extLst>
              <a:ext uri="{FF2B5EF4-FFF2-40B4-BE49-F238E27FC236}">
                <a16:creationId xmlns:a16="http://schemas.microsoft.com/office/drawing/2014/main" id="{D62CC9CB-4EAA-AF28-0E3D-09699E9C9229}"/>
              </a:ext>
            </a:extLst>
          </p:cNvPr>
          <p:cNvSpPr txBox="1"/>
          <p:nvPr/>
        </p:nvSpPr>
        <p:spPr>
          <a:xfrm>
            <a:off x="5858436" y="3108551"/>
            <a:ext cx="1223682" cy="369332"/>
          </a:xfrm>
          <a:prstGeom prst="rect">
            <a:avLst/>
          </a:prstGeom>
          <a:noFill/>
        </p:spPr>
        <p:txBody>
          <a:bodyPr wrap="square">
            <a:spAutoFit/>
          </a:bodyPr>
          <a:lstStyle/>
          <a:p>
            <a:r>
              <a:rPr lang="en-US" dirty="0"/>
              <a:t>Dumbbell</a:t>
            </a:r>
            <a:endParaRPr lang="it-IT" dirty="0"/>
          </a:p>
        </p:txBody>
      </p:sp>
      <p:sp>
        <p:nvSpPr>
          <p:cNvPr id="19" name="CasellaDiTesto 18">
            <a:extLst>
              <a:ext uri="{FF2B5EF4-FFF2-40B4-BE49-F238E27FC236}">
                <a16:creationId xmlns:a16="http://schemas.microsoft.com/office/drawing/2014/main" id="{588C0F2B-918F-825A-CDDF-1ECB864BE300}"/>
              </a:ext>
            </a:extLst>
          </p:cNvPr>
          <p:cNvSpPr txBox="1"/>
          <p:nvPr/>
        </p:nvSpPr>
        <p:spPr>
          <a:xfrm>
            <a:off x="10310269" y="3240337"/>
            <a:ext cx="1510553" cy="369332"/>
          </a:xfrm>
          <a:prstGeom prst="rect">
            <a:avLst/>
          </a:prstGeom>
          <a:noFill/>
        </p:spPr>
        <p:txBody>
          <a:bodyPr wrap="square">
            <a:spAutoFit/>
          </a:bodyPr>
          <a:lstStyle/>
          <a:p>
            <a:r>
              <a:rPr lang="en-US" dirty="0"/>
              <a:t>Lower Pouch </a:t>
            </a:r>
            <a:endParaRPr lang="it-IT" dirty="0"/>
          </a:p>
        </p:txBody>
      </p:sp>
      <p:sp>
        <p:nvSpPr>
          <p:cNvPr id="25" name="CasellaDiTesto 24">
            <a:extLst>
              <a:ext uri="{FF2B5EF4-FFF2-40B4-BE49-F238E27FC236}">
                <a16:creationId xmlns:a16="http://schemas.microsoft.com/office/drawing/2014/main" id="{00C0EDFE-B058-BAE9-5114-73E1F044C1D6}"/>
              </a:ext>
            </a:extLst>
          </p:cNvPr>
          <p:cNvSpPr txBox="1"/>
          <p:nvPr/>
        </p:nvSpPr>
        <p:spPr>
          <a:xfrm>
            <a:off x="5984469" y="4856337"/>
            <a:ext cx="981635" cy="369332"/>
          </a:xfrm>
          <a:prstGeom prst="rect">
            <a:avLst/>
          </a:prstGeom>
          <a:noFill/>
        </p:spPr>
        <p:txBody>
          <a:bodyPr wrap="square">
            <a:spAutoFit/>
          </a:bodyPr>
          <a:lstStyle/>
          <a:p>
            <a:r>
              <a:rPr lang="it-IT" dirty="0" err="1"/>
              <a:t>Tubular</a:t>
            </a:r>
            <a:endParaRPr lang="it-IT" dirty="0"/>
          </a:p>
        </p:txBody>
      </p:sp>
      <p:sp>
        <p:nvSpPr>
          <p:cNvPr id="27" name="CasellaDiTesto 26">
            <a:extLst>
              <a:ext uri="{FF2B5EF4-FFF2-40B4-BE49-F238E27FC236}">
                <a16:creationId xmlns:a16="http://schemas.microsoft.com/office/drawing/2014/main" id="{A7FF0FDB-9CC7-6CCB-D678-ABD73B6C9C91}"/>
              </a:ext>
            </a:extLst>
          </p:cNvPr>
          <p:cNvSpPr txBox="1"/>
          <p:nvPr/>
        </p:nvSpPr>
        <p:spPr>
          <a:xfrm>
            <a:off x="10246659" y="4614687"/>
            <a:ext cx="1564341" cy="369332"/>
          </a:xfrm>
          <a:prstGeom prst="rect">
            <a:avLst/>
          </a:prstGeom>
          <a:noFill/>
        </p:spPr>
        <p:txBody>
          <a:bodyPr wrap="square">
            <a:spAutoFit/>
          </a:bodyPr>
          <a:lstStyle/>
          <a:p>
            <a:r>
              <a:rPr lang="en-US" dirty="0"/>
              <a:t>Upper Pouch </a:t>
            </a:r>
            <a:endParaRPr lang="it-IT" dirty="0"/>
          </a:p>
        </p:txBody>
      </p:sp>
      <p:pic>
        <p:nvPicPr>
          <p:cNvPr id="30" name="Immagine 29">
            <a:extLst>
              <a:ext uri="{FF2B5EF4-FFF2-40B4-BE49-F238E27FC236}">
                <a16:creationId xmlns:a16="http://schemas.microsoft.com/office/drawing/2014/main" id="{2CC3F6A7-5B08-B285-5FEA-CC8A0B574926}"/>
              </a:ext>
            </a:extLst>
          </p:cNvPr>
          <p:cNvPicPr>
            <a:picLocks noChangeAspect="1"/>
          </p:cNvPicPr>
          <p:nvPr/>
        </p:nvPicPr>
        <p:blipFill>
          <a:blip r:embed="rId8"/>
          <a:srcRect l="21618" t="38804" r="40956" b="34902"/>
          <a:stretch/>
        </p:blipFill>
        <p:spPr>
          <a:xfrm>
            <a:off x="5896009" y="1340834"/>
            <a:ext cx="6024283" cy="1429622"/>
          </a:xfrm>
          <a:prstGeom prst="rect">
            <a:avLst/>
          </a:prstGeom>
        </p:spPr>
      </p:pic>
      <p:pic>
        <p:nvPicPr>
          <p:cNvPr id="32" name="Immagine 31">
            <a:extLst>
              <a:ext uri="{FF2B5EF4-FFF2-40B4-BE49-F238E27FC236}">
                <a16:creationId xmlns:a16="http://schemas.microsoft.com/office/drawing/2014/main" id="{4A4A3182-63A9-9018-CCDB-1F79166CCE8D}"/>
              </a:ext>
            </a:extLst>
          </p:cNvPr>
          <p:cNvPicPr>
            <a:picLocks noChangeAspect="1"/>
          </p:cNvPicPr>
          <p:nvPr/>
        </p:nvPicPr>
        <p:blipFill>
          <a:blip r:embed="rId9"/>
          <a:srcRect l="30735" t="12549" r="31470" b="65630"/>
          <a:stretch/>
        </p:blipFill>
        <p:spPr>
          <a:xfrm>
            <a:off x="5902205" y="4169051"/>
            <a:ext cx="6024283" cy="1956526"/>
          </a:xfrm>
          <a:prstGeom prst="rect">
            <a:avLst/>
          </a:prstGeom>
        </p:spPr>
      </p:pic>
      <p:pic>
        <p:nvPicPr>
          <p:cNvPr id="34" name="Immagine 33">
            <a:extLst>
              <a:ext uri="{FF2B5EF4-FFF2-40B4-BE49-F238E27FC236}">
                <a16:creationId xmlns:a16="http://schemas.microsoft.com/office/drawing/2014/main" id="{A6012D1C-50A1-91D6-9BDC-292FFE6C8A5C}"/>
              </a:ext>
            </a:extLst>
          </p:cNvPr>
          <p:cNvPicPr>
            <a:picLocks noChangeAspect="1"/>
          </p:cNvPicPr>
          <p:nvPr/>
        </p:nvPicPr>
        <p:blipFill>
          <a:blip r:embed="rId10"/>
          <a:srcRect l="38971" t="18954" r="23014" b="59331"/>
          <a:stretch/>
        </p:blipFill>
        <p:spPr>
          <a:xfrm>
            <a:off x="5896009" y="2767336"/>
            <a:ext cx="5952566" cy="1489203"/>
          </a:xfrm>
          <a:prstGeom prst="rect">
            <a:avLst/>
          </a:prstGeom>
        </p:spPr>
      </p:pic>
      <p:pic>
        <p:nvPicPr>
          <p:cNvPr id="35" name="Immagine 34">
            <a:extLst>
              <a:ext uri="{FF2B5EF4-FFF2-40B4-BE49-F238E27FC236}">
                <a16:creationId xmlns:a16="http://schemas.microsoft.com/office/drawing/2014/main" id="{A201E789-5324-E47C-8D14-A57C93FF7956}"/>
              </a:ext>
            </a:extLst>
          </p:cNvPr>
          <p:cNvPicPr>
            <a:picLocks noChangeAspect="1"/>
          </p:cNvPicPr>
          <p:nvPr/>
        </p:nvPicPr>
        <p:blipFill>
          <a:blip r:embed="rId11"/>
          <a:stretch>
            <a:fillRect/>
          </a:stretch>
        </p:blipFill>
        <p:spPr>
          <a:xfrm>
            <a:off x="9728420" y="917797"/>
            <a:ext cx="331694" cy="477142"/>
          </a:xfrm>
          <a:prstGeom prst="rect">
            <a:avLst/>
          </a:prstGeom>
        </p:spPr>
      </p:pic>
    </p:spTree>
    <p:extLst>
      <p:ext uri="{BB962C8B-B14F-4D97-AF65-F5344CB8AC3E}">
        <p14:creationId xmlns:p14="http://schemas.microsoft.com/office/powerpoint/2010/main" val="123586450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1+#ppt_w/2"/>
                                          </p:val>
                                        </p:tav>
                                        <p:tav tm="100000">
                                          <p:val>
                                            <p:strVal val="#ppt_x"/>
                                          </p:val>
                                        </p:tav>
                                      </p:tavLst>
                                    </p:anim>
                                    <p:anim calcmode="lin" valueType="num">
                                      <p:cBhvr additive="base">
                                        <p:cTn id="26"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E879E6-8FFE-4154-8F2A-F7518B89B376}">
  <ds:schemaRef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s>
</ds:datastoreItem>
</file>

<file path=customXml/itemProps2.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1198</TotalTime>
  <Words>867</Words>
  <Application>Microsoft Office PowerPoint</Application>
  <PresentationFormat>Widescreen</PresentationFormat>
  <Paragraphs>108</Paragraphs>
  <Slides>17</Slides>
  <Notes>3</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17</vt:i4>
      </vt:variant>
    </vt:vector>
  </HeadingPairs>
  <TitlesOfParts>
    <vt:vector size="21" baseType="lpstr">
      <vt:lpstr>Arial</vt:lpstr>
      <vt:lpstr>Calibri</vt:lpstr>
      <vt:lpstr>Wingdings</vt:lpstr>
      <vt:lpstr>RetrospectVTI</vt:lpstr>
      <vt:lpstr>MBS E RGE: FATTORI DI RISCHIO E STRATEGIE DI PREVENZIONE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High Resolution Manometry and 24h pH impedance monitoring</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Antonella Santonicola</cp:lastModifiedBy>
  <cp:revision>47</cp:revision>
  <dcterms:created xsi:type="dcterms:W3CDTF">2022-02-27T17:36:31Z</dcterms:created>
  <dcterms:modified xsi:type="dcterms:W3CDTF">2025-05-11T16:03:26Z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